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1" r:id="rId5"/>
    <p:sldId id="263" r:id="rId6"/>
    <p:sldId id="262" r:id="rId7"/>
    <p:sldId id="264" r:id="rId8"/>
    <p:sldId id="260" r:id="rId9"/>
    <p:sldId id="266" r:id="rId10"/>
    <p:sldId id="267" r:id="rId11"/>
    <p:sldId id="268" r:id="rId12"/>
    <p:sldId id="265" r:id="rId13"/>
    <p:sldId id="269" r:id="rId14"/>
    <p:sldId id="272" r:id="rId15"/>
    <p:sldId id="270" r:id="rId16"/>
    <p:sldId id="273"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p:restoredTop sz="94705"/>
  </p:normalViewPr>
  <p:slideViewPr>
    <p:cSldViewPr snapToGrid="0" snapToObjects="1">
      <p:cViewPr varScale="1">
        <p:scale>
          <a:sx n="108" d="100"/>
          <a:sy n="108"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8FAC3-4B80-044C-BC0F-6D6BF7BD2566}" type="datetimeFigureOut">
              <a:rPr lang="en-US" smtClean="0"/>
              <a:t>6/4/18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9115F-4BB6-F445-87D0-74401AA40732}" type="slidenum">
              <a:rPr lang="en-US" smtClean="0"/>
              <a:t>‹#›</a:t>
            </a:fld>
            <a:endParaRPr lang="en-US"/>
          </a:p>
        </p:txBody>
      </p:sp>
    </p:spTree>
    <p:extLst>
      <p:ext uri="{BB962C8B-B14F-4D97-AF65-F5344CB8AC3E}">
        <p14:creationId xmlns:p14="http://schemas.microsoft.com/office/powerpoint/2010/main" val="113705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9115F-4BB6-F445-87D0-74401AA40732}" type="slidenum">
              <a:rPr lang="en-US" smtClean="0"/>
              <a:t>10</a:t>
            </a:fld>
            <a:endParaRPr lang="en-US"/>
          </a:p>
        </p:txBody>
      </p:sp>
    </p:spTree>
    <p:extLst>
      <p:ext uri="{BB962C8B-B14F-4D97-AF65-F5344CB8AC3E}">
        <p14:creationId xmlns:p14="http://schemas.microsoft.com/office/powerpoint/2010/main" val="62629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9115F-4BB6-F445-87D0-74401AA40732}" type="slidenum">
              <a:rPr lang="en-US" smtClean="0"/>
              <a:t>11</a:t>
            </a:fld>
            <a:endParaRPr lang="en-US"/>
          </a:p>
        </p:txBody>
      </p:sp>
    </p:spTree>
    <p:extLst>
      <p:ext uri="{BB962C8B-B14F-4D97-AF65-F5344CB8AC3E}">
        <p14:creationId xmlns:p14="http://schemas.microsoft.com/office/powerpoint/2010/main" val="609906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15EFE7-B620-2B4D-9BA6-697EA425DFD4}" type="datetimeFigureOut">
              <a:rPr lang="en-US" smtClean="0"/>
              <a:t>6/3/18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91023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15EFE7-B620-2B4D-9BA6-697EA425DFD4}" type="datetimeFigureOut">
              <a:rPr lang="en-US" smtClean="0"/>
              <a:t>6/3/18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41375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15EFE7-B620-2B4D-9BA6-697EA425DFD4}" type="datetimeFigureOut">
              <a:rPr lang="en-US" smtClean="0"/>
              <a:t>6/3/18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14376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15EFE7-B620-2B4D-9BA6-697EA425DFD4}" type="datetimeFigureOut">
              <a:rPr lang="en-US" smtClean="0"/>
              <a:t>6/3/18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062403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15EFE7-B620-2B4D-9BA6-697EA425DFD4}" type="datetimeFigureOut">
              <a:rPr lang="en-US" smtClean="0"/>
              <a:t>6/3/18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63671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15EFE7-B620-2B4D-9BA6-697EA425DFD4}" type="datetimeFigureOut">
              <a:rPr lang="en-US" smtClean="0"/>
              <a:t>6/3/18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197996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15EFE7-B620-2B4D-9BA6-697EA425DFD4}" type="datetimeFigureOut">
              <a:rPr lang="en-US" smtClean="0"/>
              <a:t>6/3/18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2069043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15EFE7-B620-2B4D-9BA6-697EA425DFD4}" type="datetimeFigureOut">
              <a:rPr lang="en-US" smtClean="0"/>
              <a:t>6/3/18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215038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5EFE7-B620-2B4D-9BA6-697EA425DFD4}" type="datetimeFigureOut">
              <a:rPr lang="en-US" smtClean="0"/>
              <a:t>6/3/18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2091987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5EFE7-B620-2B4D-9BA6-697EA425DFD4}" type="datetimeFigureOut">
              <a:rPr lang="en-US" smtClean="0"/>
              <a:t>6/3/18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142547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5EFE7-B620-2B4D-9BA6-697EA425DFD4}" type="datetimeFigureOut">
              <a:rPr lang="en-US" smtClean="0"/>
              <a:t>6/3/18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0C9CF6-5A84-7742-A9E7-61ACC40884C0}" type="slidenum">
              <a:rPr lang="en-US" smtClean="0"/>
              <a:t>‹#›</a:t>
            </a:fld>
            <a:endParaRPr lang="en-US"/>
          </a:p>
        </p:txBody>
      </p:sp>
    </p:spTree>
    <p:extLst>
      <p:ext uri="{BB962C8B-B14F-4D97-AF65-F5344CB8AC3E}">
        <p14:creationId xmlns:p14="http://schemas.microsoft.com/office/powerpoint/2010/main" val="641633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5EFE7-B620-2B4D-9BA6-697EA425DFD4}" type="datetimeFigureOut">
              <a:rPr lang="en-US" smtClean="0"/>
              <a:t>6/3/18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0C9CF6-5A84-7742-A9E7-61ACC40884C0}" type="slidenum">
              <a:rPr lang="en-US" smtClean="0"/>
              <a:t>‹#›</a:t>
            </a:fld>
            <a:endParaRPr lang="en-US"/>
          </a:p>
        </p:txBody>
      </p:sp>
    </p:spTree>
    <p:extLst>
      <p:ext uri="{BB962C8B-B14F-4D97-AF65-F5344CB8AC3E}">
        <p14:creationId xmlns:p14="http://schemas.microsoft.com/office/powerpoint/2010/main" val="1359109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Search</a:t>
            </a:r>
            <a:endParaRPr lang="en-US" dirty="0"/>
          </a:p>
        </p:txBody>
      </p:sp>
    </p:spTree>
    <p:extLst>
      <p:ext uri="{BB962C8B-B14F-4D97-AF65-F5344CB8AC3E}">
        <p14:creationId xmlns:p14="http://schemas.microsoft.com/office/powerpoint/2010/main" val="49068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 y="96177"/>
            <a:ext cx="5438899" cy="498763"/>
          </a:xfrm>
        </p:spPr>
        <p:txBody>
          <a:bodyPr>
            <a:noAutofit/>
          </a:bodyPr>
          <a:lstStyle/>
          <a:p>
            <a:r>
              <a:rPr lang="en-US" sz="2400" b="1" dirty="0"/>
              <a:t>Sample questions on </a:t>
            </a:r>
            <a:r>
              <a:rPr lang="en-US" sz="2400" b="1" dirty="0" smtClean="0"/>
              <a:t>2D </a:t>
            </a:r>
            <a:r>
              <a:rPr lang="en-US" sz="2400" b="1" dirty="0"/>
              <a:t>binary search</a:t>
            </a:r>
            <a:endParaRPr lang="en-US" sz="2400" b="1" dirty="0"/>
          </a:p>
        </p:txBody>
      </p:sp>
      <p:sp>
        <p:nvSpPr>
          <p:cNvPr id="3" name="Content Placeholder 2"/>
          <p:cNvSpPr>
            <a:spLocks noGrp="1"/>
          </p:cNvSpPr>
          <p:nvPr>
            <p:ph idx="1"/>
          </p:nvPr>
        </p:nvSpPr>
        <p:spPr>
          <a:xfrm>
            <a:off x="0" y="642635"/>
            <a:ext cx="10515600" cy="4351338"/>
          </a:xfrm>
        </p:spPr>
        <p:txBody>
          <a:bodyPr>
            <a:normAutofit/>
          </a:bodyPr>
          <a:lstStyle/>
          <a:p>
            <a:r>
              <a:rPr lang="en-US" sz="2000" dirty="0"/>
              <a:t>k-</a:t>
            </a:r>
            <a:r>
              <a:rPr lang="en-US" sz="2000" dirty="0" err="1"/>
              <a:t>th</a:t>
            </a:r>
            <a:r>
              <a:rPr lang="en-US" sz="2000" dirty="0"/>
              <a:t> smallest distance among all the pairs</a:t>
            </a:r>
            <a:endParaRPr lang="en-US" sz="2000" dirty="0"/>
          </a:p>
        </p:txBody>
      </p:sp>
      <p:sp>
        <p:nvSpPr>
          <p:cNvPr id="4" name="Rectangle 3"/>
          <p:cNvSpPr/>
          <p:nvPr/>
        </p:nvSpPr>
        <p:spPr>
          <a:xfrm>
            <a:off x="0" y="1080654"/>
            <a:ext cx="7508229" cy="2554545"/>
          </a:xfrm>
          <a:prstGeom prst="rect">
            <a:avLst/>
          </a:prstGeom>
        </p:spPr>
        <p:txBody>
          <a:bodyPr wrap="square">
            <a:spAutoFit/>
          </a:bodyPr>
          <a:lstStyle/>
          <a:p>
            <a:r>
              <a:rPr lang="en-US" sz="1600" dirty="0"/>
              <a:t>Given an integer array, return </a:t>
            </a:r>
            <a:r>
              <a:rPr lang="en-US" sz="1600" dirty="0" smtClean="0"/>
              <a:t>k-</a:t>
            </a:r>
            <a:r>
              <a:rPr lang="en-US" sz="1600" dirty="0" err="1" smtClean="0"/>
              <a:t>th</a:t>
            </a:r>
            <a:r>
              <a:rPr lang="en-US" sz="1600" dirty="0" smtClean="0"/>
              <a:t> </a:t>
            </a:r>
            <a:r>
              <a:rPr lang="en-US" sz="1600" dirty="0"/>
              <a:t>smallest distance among all the pairs. </a:t>
            </a:r>
            <a:endParaRPr lang="en-US" sz="1600" dirty="0" smtClean="0"/>
          </a:p>
          <a:p>
            <a:r>
              <a:rPr lang="en-US" sz="1600" dirty="0" smtClean="0"/>
              <a:t>The </a:t>
            </a:r>
            <a:r>
              <a:rPr lang="en-US" sz="1600" dirty="0"/>
              <a:t>distance of a pair (A, B) is defined as the absolute difference </a:t>
            </a:r>
            <a:endParaRPr lang="en-US" sz="1600" dirty="0" smtClean="0"/>
          </a:p>
          <a:p>
            <a:r>
              <a:rPr lang="en-US" sz="1600" dirty="0" smtClean="0"/>
              <a:t>between   A </a:t>
            </a:r>
            <a:r>
              <a:rPr lang="en-US" sz="1600" dirty="0"/>
              <a:t>and B</a:t>
            </a:r>
            <a:r>
              <a:rPr lang="en-US" sz="1600" dirty="0" smtClean="0"/>
              <a:t>.</a:t>
            </a:r>
          </a:p>
          <a:p>
            <a:r>
              <a:rPr lang="en-US" sz="1600" dirty="0" smtClean="0"/>
              <a:t>Example </a:t>
            </a:r>
            <a:r>
              <a:rPr lang="en-US" sz="1600" dirty="0"/>
              <a:t>1</a:t>
            </a:r>
            <a:r>
              <a:rPr lang="en-US" sz="1600" dirty="0" smtClean="0"/>
              <a:t>:</a:t>
            </a:r>
          </a:p>
          <a:p>
            <a:r>
              <a:rPr lang="en-US" sz="1600" dirty="0" err="1" smtClean="0"/>
              <a:t>Input:nums</a:t>
            </a:r>
            <a:r>
              <a:rPr lang="en-US" sz="1600" dirty="0" smtClean="0"/>
              <a:t> </a:t>
            </a:r>
            <a:r>
              <a:rPr lang="en-US" sz="1600" dirty="0"/>
              <a:t>= [1,3,1</a:t>
            </a:r>
            <a:r>
              <a:rPr lang="en-US" sz="1600" dirty="0" smtClean="0"/>
              <a:t>]   k </a:t>
            </a:r>
            <a:r>
              <a:rPr lang="en-US" sz="1600" dirty="0"/>
              <a:t>= </a:t>
            </a:r>
            <a:r>
              <a:rPr lang="en-US" sz="1600" dirty="0" smtClean="0"/>
              <a:t>1</a:t>
            </a:r>
          </a:p>
          <a:p>
            <a:r>
              <a:rPr lang="en-US" sz="1600" dirty="0" smtClean="0"/>
              <a:t>Output</a:t>
            </a:r>
            <a:r>
              <a:rPr lang="en-US" sz="1600" dirty="0"/>
              <a:t>: 0 </a:t>
            </a:r>
            <a:endParaRPr lang="en-US" sz="1600" dirty="0" smtClean="0"/>
          </a:p>
          <a:p>
            <a:r>
              <a:rPr lang="en-US" sz="1600" dirty="0" smtClean="0"/>
              <a:t>Here </a:t>
            </a:r>
            <a:r>
              <a:rPr lang="en-US" sz="1600" dirty="0"/>
              <a:t>are all the pairs:(1,3) -&gt; </a:t>
            </a:r>
            <a:r>
              <a:rPr lang="en-US" sz="1600" dirty="0" smtClean="0"/>
              <a:t>2    (1,1</a:t>
            </a:r>
            <a:r>
              <a:rPr lang="en-US" sz="1600" dirty="0"/>
              <a:t>) -&gt; </a:t>
            </a:r>
            <a:r>
              <a:rPr lang="en-US" sz="1600" dirty="0" smtClean="0"/>
              <a:t>0          (</a:t>
            </a:r>
            <a:r>
              <a:rPr lang="en-US" sz="1600" dirty="0"/>
              <a:t>3,1) -&gt; </a:t>
            </a:r>
            <a:r>
              <a:rPr lang="en-US" sz="1600" dirty="0" smtClean="0"/>
              <a:t>2</a:t>
            </a:r>
          </a:p>
          <a:p>
            <a:r>
              <a:rPr lang="en-US" sz="1600" dirty="0" smtClean="0"/>
              <a:t>Then </a:t>
            </a:r>
            <a:r>
              <a:rPr lang="en-US" sz="1600" dirty="0"/>
              <a:t>the 1st smallest distance pair is (1,1), and its distance is 0</a:t>
            </a:r>
            <a:r>
              <a:rPr lang="en-US" sz="1600" dirty="0" smtClean="0"/>
              <a:t>.</a:t>
            </a:r>
          </a:p>
          <a:p>
            <a:endParaRPr lang="en-US" sz="1600" dirty="0" smtClean="0"/>
          </a:p>
          <a:p>
            <a:endParaRPr lang="en-US" sz="1600" dirty="0"/>
          </a:p>
        </p:txBody>
      </p:sp>
      <p:sp>
        <p:nvSpPr>
          <p:cNvPr id="6" name="Rectangle 5"/>
          <p:cNvSpPr/>
          <p:nvPr/>
        </p:nvSpPr>
        <p:spPr>
          <a:xfrm>
            <a:off x="6020790" y="512986"/>
            <a:ext cx="6171210" cy="5755422"/>
          </a:xfrm>
          <a:prstGeom prst="rect">
            <a:avLst/>
          </a:prstGeom>
          <a:solidFill>
            <a:schemeClr val="accent1">
              <a:lumMod val="40000"/>
              <a:lumOff val="60000"/>
            </a:schemeClr>
          </a:solidFill>
          <a:ln>
            <a:solidFill>
              <a:schemeClr val="accent2">
                <a:lumMod val="20000"/>
                <a:lumOff val="80000"/>
              </a:schemeClr>
            </a:solidFill>
          </a:ln>
        </p:spPr>
        <p:txBody>
          <a:bodyPr wrap="square">
            <a:spAutoFit/>
          </a:bodyPr>
          <a:lstStyle/>
          <a:p>
            <a:r>
              <a:rPr lang="en-US" sz="1600" dirty="0"/>
              <a:t>we use binary search to set up the distance m first,  </a:t>
            </a:r>
          </a:p>
          <a:p>
            <a:r>
              <a:rPr lang="en-US" sz="1600" dirty="0"/>
              <a:t>then we calculate how many pairs that has distances no larger than m</a:t>
            </a:r>
          </a:p>
          <a:p>
            <a:r>
              <a:rPr lang="en-US" sz="1600" dirty="0"/>
              <a:t> when the total number of pairs = k, we get the answer</a:t>
            </a:r>
            <a:r>
              <a:rPr lang="en-US" sz="1600" dirty="0" smtClean="0"/>
              <a:t>.</a:t>
            </a:r>
          </a:p>
          <a:p>
            <a:r>
              <a:rPr lang="en-US" sz="1600" dirty="0" smtClean="0"/>
              <a:t> </a:t>
            </a:r>
            <a:endParaRPr lang="en-US" sz="1600" dirty="0"/>
          </a:p>
          <a:p>
            <a:r>
              <a:rPr lang="en-US" sz="1600" dirty="0"/>
              <a:t> </a:t>
            </a:r>
            <a:r>
              <a:rPr lang="en-US" sz="1600" dirty="0" err="1"/>
              <a:t>e.g</a:t>
            </a:r>
            <a:r>
              <a:rPr lang="en-US" sz="1600" dirty="0"/>
              <a:t>: [1, 1, 3, 5, 8] k=2 low = 1, high = 8, mid = 4 </a:t>
            </a:r>
          </a:p>
          <a:p>
            <a:r>
              <a:rPr lang="en-US" sz="1600" dirty="0"/>
              <a:t>we now to find the total number of pair that has distance &lt;=4   </a:t>
            </a:r>
          </a:p>
          <a:p>
            <a:r>
              <a:rPr lang="en-US" sz="1600" dirty="0"/>
              <a:t> </a:t>
            </a:r>
            <a:r>
              <a:rPr lang="en-US" sz="1600" dirty="0" err="1"/>
              <a:t>i</a:t>
            </a:r>
            <a:r>
              <a:rPr lang="en-US" sz="1600" dirty="0"/>
              <a:t>=0,  j=0, till j= 4, </a:t>
            </a:r>
            <a:r>
              <a:rPr lang="en-US" sz="1600" dirty="0" err="1"/>
              <a:t>nums</a:t>
            </a:r>
            <a:r>
              <a:rPr lang="en-US" sz="1600" dirty="0"/>
              <a:t>[j] - </a:t>
            </a:r>
            <a:r>
              <a:rPr lang="en-US" sz="1600" dirty="0" err="1"/>
              <a:t>nums</a:t>
            </a:r>
            <a:r>
              <a:rPr lang="en-US" sz="1600" dirty="0"/>
              <a:t>[</a:t>
            </a:r>
            <a:r>
              <a:rPr lang="en-US" sz="1600" dirty="0" err="1"/>
              <a:t>i</a:t>
            </a:r>
            <a:r>
              <a:rPr lang="en-US" sz="1600" dirty="0"/>
              <a:t>] &gt; 4, total += j-i-1 = 3    </a:t>
            </a:r>
          </a:p>
          <a:p>
            <a:r>
              <a:rPr lang="en-US" sz="1600" dirty="0" err="1"/>
              <a:t>i</a:t>
            </a:r>
            <a:r>
              <a:rPr lang="en-US" sz="1600" dirty="0"/>
              <a:t>=1,  j still is 4, since </a:t>
            </a:r>
            <a:r>
              <a:rPr lang="en-US" sz="1600" dirty="0" err="1"/>
              <a:t>nums</a:t>
            </a:r>
            <a:r>
              <a:rPr lang="en-US" sz="1600" dirty="0"/>
              <a:t>[j] - </a:t>
            </a:r>
            <a:r>
              <a:rPr lang="en-US" sz="1600" dirty="0" err="1"/>
              <a:t>nums</a:t>
            </a:r>
            <a:r>
              <a:rPr lang="en-US" sz="1600" dirty="0"/>
              <a:t>[</a:t>
            </a:r>
            <a:r>
              <a:rPr lang="en-US" sz="1600" dirty="0" err="1"/>
              <a:t>i</a:t>
            </a:r>
            <a:r>
              <a:rPr lang="en-US" sz="1600" dirty="0"/>
              <a:t>] &gt; 4, total += j-i-1 = 2+3 =5    </a:t>
            </a:r>
          </a:p>
          <a:p>
            <a:r>
              <a:rPr lang="en-US" sz="1600" dirty="0" err="1"/>
              <a:t>i</a:t>
            </a:r>
            <a:r>
              <a:rPr lang="en-US" sz="1600" dirty="0"/>
              <a:t>=2,  j still is 4, since </a:t>
            </a:r>
            <a:r>
              <a:rPr lang="en-US" sz="1600" dirty="0" err="1"/>
              <a:t>nums</a:t>
            </a:r>
            <a:r>
              <a:rPr lang="en-US" sz="1600" dirty="0"/>
              <a:t>[j] - </a:t>
            </a:r>
            <a:r>
              <a:rPr lang="en-US" sz="1600" dirty="0" err="1"/>
              <a:t>nums</a:t>
            </a:r>
            <a:r>
              <a:rPr lang="en-US" sz="1600" dirty="0"/>
              <a:t>[</a:t>
            </a:r>
            <a:r>
              <a:rPr lang="en-US" sz="1600" dirty="0" err="1"/>
              <a:t>i</a:t>
            </a:r>
            <a:r>
              <a:rPr lang="en-US" sz="1600" dirty="0"/>
              <a:t>] &gt; 4, total += j-i-1 = 1+5 =6   </a:t>
            </a:r>
          </a:p>
          <a:p>
            <a:r>
              <a:rPr lang="en-US" sz="1600" dirty="0"/>
              <a:t> </a:t>
            </a:r>
            <a:r>
              <a:rPr lang="en-US" sz="1600" dirty="0" err="1"/>
              <a:t>i</a:t>
            </a:r>
            <a:r>
              <a:rPr lang="en-US" sz="1600" dirty="0"/>
              <a:t>=3,  j still is 4, since </a:t>
            </a:r>
            <a:r>
              <a:rPr lang="en-US" sz="1600" dirty="0" err="1"/>
              <a:t>nums</a:t>
            </a:r>
            <a:r>
              <a:rPr lang="en-US" sz="1600" dirty="0"/>
              <a:t>[j] - </a:t>
            </a:r>
            <a:r>
              <a:rPr lang="en-US" sz="1600" dirty="0" err="1"/>
              <a:t>nums</a:t>
            </a:r>
            <a:r>
              <a:rPr lang="en-US" sz="1600" dirty="0"/>
              <a:t>[</a:t>
            </a:r>
            <a:r>
              <a:rPr lang="en-US" sz="1600" dirty="0" err="1"/>
              <a:t>i</a:t>
            </a:r>
            <a:r>
              <a:rPr lang="en-US" sz="1600" dirty="0"/>
              <a:t>] &lt; 4,  j still 4,  total += j-i-1 = 0+6 =</a:t>
            </a:r>
            <a:r>
              <a:rPr lang="en-US" sz="1600" dirty="0" smtClean="0"/>
              <a:t>6</a:t>
            </a:r>
          </a:p>
          <a:p>
            <a:r>
              <a:rPr lang="en-US" sz="1600" dirty="0" smtClean="0"/>
              <a:t>    </a:t>
            </a:r>
            <a:endParaRPr lang="en-US" sz="1600" dirty="0"/>
          </a:p>
          <a:p>
            <a:r>
              <a:rPr lang="en-US" sz="1600" dirty="0"/>
              <a:t>since total =6 &gt; 2, search on left half, high = mid = 4, mid = (1+4)/2 = </a:t>
            </a:r>
            <a:r>
              <a:rPr lang="en-US" sz="1600" dirty="0" smtClean="0"/>
              <a:t>2</a:t>
            </a:r>
          </a:p>
          <a:p>
            <a:r>
              <a:rPr lang="en-US" sz="1600" dirty="0" smtClean="0"/>
              <a:t>we </a:t>
            </a:r>
            <a:r>
              <a:rPr lang="en-US" sz="1600" dirty="0"/>
              <a:t>now </a:t>
            </a:r>
            <a:r>
              <a:rPr lang="en-US" sz="1600" dirty="0" smtClean="0"/>
              <a:t>to find </a:t>
            </a:r>
            <a:r>
              <a:rPr lang="en-US" sz="1600" dirty="0"/>
              <a:t>the total number of pair that has distance &lt;=2   </a:t>
            </a:r>
            <a:endParaRPr lang="en-US" sz="1600" dirty="0" smtClean="0"/>
          </a:p>
          <a:p>
            <a:r>
              <a:rPr lang="en-US" sz="1600" dirty="0" smtClean="0"/>
              <a:t> </a:t>
            </a:r>
            <a:r>
              <a:rPr lang="en-US" sz="1600" dirty="0" err="1"/>
              <a:t>i</a:t>
            </a:r>
            <a:r>
              <a:rPr lang="en-US" sz="1600" dirty="0"/>
              <a:t>=0,  j=0, till j= 3, </a:t>
            </a:r>
            <a:r>
              <a:rPr lang="en-US" sz="1600" dirty="0" err="1"/>
              <a:t>nums</a:t>
            </a:r>
            <a:r>
              <a:rPr lang="en-US" sz="1600" dirty="0"/>
              <a:t>[j] - </a:t>
            </a:r>
            <a:r>
              <a:rPr lang="en-US" sz="1600" dirty="0" err="1"/>
              <a:t>nums</a:t>
            </a:r>
            <a:r>
              <a:rPr lang="en-US" sz="1600" dirty="0"/>
              <a:t>[</a:t>
            </a:r>
            <a:r>
              <a:rPr lang="en-US" sz="1600" dirty="0" err="1"/>
              <a:t>i</a:t>
            </a:r>
            <a:r>
              <a:rPr lang="en-US" sz="1600" dirty="0"/>
              <a:t>] &gt; 2, total += j-i-1 = 2    </a:t>
            </a:r>
            <a:endParaRPr lang="en-US" sz="1600" dirty="0" smtClean="0"/>
          </a:p>
          <a:p>
            <a:r>
              <a:rPr lang="en-US" sz="1600" dirty="0" err="1" smtClean="0"/>
              <a:t>i</a:t>
            </a:r>
            <a:r>
              <a:rPr lang="en-US" sz="1600" dirty="0" smtClean="0"/>
              <a:t>=1</a:t>
            </a:r>
            <a:r>
              <a:rPr lang="en-US" sz="1600" dirty="0"/>
              <a:t>,  j still is 3, since </a:t>
            </a:r>
            <a:r>
              <a:rPr lang="en-US" sz="1600" dirty="0" err="1"/>
              <a:t>nums</a:t>
            </a:r>
            <a:r>
              <a:rPr lang="en-US" sz="1600" dirty="0"/>
              <a:t>[j] - </a:t>
            </a:r>
            <a:r>
              <a:rPr lang="en-US" sz="1600" dirty="0" err="1"/>
              <a:t>nums</a:t>
            </a:r>
            <a:r>
              <a:rPr lang="en-US" sz="1600" dirty="0"/>
              <a:t>[</a:t>
            </a:r>
            <a:r>
              <a:rPr lang="en-US" sz="1600" dirty="0" err="1"/>
              <a:t>i</a:t>
            </a:r>
            <a:r>
              <a:rPr lang="en-US" sz="1600" dirty="0"/>
              <a:t>] &gt; 2, total += j-i-1 = 1+2 =3    </a:t>
            </a:r>
            <a:endParaRPr lang="en-US" sz="1600" dirty="0" smtClean="0"/>
          </a:p>
          <a:p>
            <a:r>
              <a:rPr lang="en-US" sz="1600" dirty="0" err="1" smtClean="0"/>
              <a:t>i</a:t>
            </a:r>
            <a:r>
              <a:rPr lang="en-US" sz="1600" dirty="0" smtClean="0"/>
              <a:t>=2</a:t>
            </a:r>
            <a:r>
              <a:rPr lang="en-US" sz="1600" dirty="0"/>
              <a:t>,  j still is 3, move j to 4, </a:t>
            </a:r>
            <a:r>
              <a:rPr lang="en-US" sz="1600" dirty="0" err="1" smtClean="0"/>
              <a:t>nums</a:t>
            </a:r>
            <a:r>
              <a:rPr lang="en-US" sz="1600" dirty="0" smtClean="0"/>
              <a:t>[j</a:t>
            </a:r>
            <a:r>
              <a:rPr lang="en-US" sz="1600" dirty="0"/>
              <a:t>] - </a:t>
            </a:r>
            <a:r>
              <a:rPr lang="en-US" sz="1600" dirty="0" err="1"/>
              <a:t>nums</a:t>
            </a:r>
            <a:r>
              <a:rPr lang="en-US" sz="1600" dirty="0"/>
              <a:t>[</a:t>
            </a:r>
            <a:r>
              <a:rPr lang="en-US" sz="1600" dirty="0" err="1"/>
              <a:t>i</a:t>
            </a:r>
            <a:r>
              <a:rPr lang="en-US" sz="1600" dirty="0"/>
              <a:t>] &gt; 2, total += j-i-1 = 1+3 =4    </a:t>
            </a:r>
            <a:r>
              <a:rPr lang="en-US" sz="1600" dirty="0" err="1"/>
              <a:t>i</a:t>
            </a:r>
            <a:r>
              <a:rPr lang="en-US" sz="1600" dirty="0"/>
              <a:t>=3,  j still is 4, since </a:t>
            </a:r>
            <a:r>
              <a:rPr lang="en-US" sz="1600" dirty="0" err="1"/>
              <a:t>nums</a:t>
            </a:r>
            <a:r>
              <a:rPr lang="en-US" sz="1600" dirty="0"/>
              <a:t>[j] - </a:t>
            </a:r>
            <a:r>
              <a:rPr lang="en-US" sz="1600" dirty="0" err="1"/>
              <a:t>nums</a:t>
            </a:r>
            <a:r>
              <a:rPr lang="en-US" sz="1600" dirty="0"/>
              <a:t>[</a:t>
            </a:r>
            <a:r>
              <a:rPr lang="en-US" sz="1600" dirty="0" err="1"/>
              <a:t>i</a:t>
            </a:r>
            <a:r>
              <a:rPr lang="en-US" sz="1600" dirty="0"/>
              <a:t>] &gt; 2,    total += j-i-1 = 0+4 =4    </a:t>
            </a:r>
            <a:endParaRPr lang="en-US" sz="1600" dirty="0" smtClean="0"/>
          </a:p>
          <a:p>
            <a:endParaRPr lang="en-US" sz="1600" dirty="0"/>
          </a:p>
          <a:p>
            <a:r>
              <a:rPr lang="en-US" sz="1600" dirty="0" smtClean="0"/>
              <a:t>since </a:t>
            </a:r>
            <a:r>
              <a:rPr lang="en-US" sz="1600" dirty="0"/>
              <a:t>total =4 &gt; 2, search on left half, high = mid = 2, mid = (1+2)/2 = 1    the total number of pairs has distance &lt;=1 is </a:t>
            </a:r>
            <a:r>
              <a:rPr lang="en-US" sz="1600" dirty="0" smtClean="0"/>
              <a:t>1</a:t>
            </a:r>
          </a:p>
          <a:p>
            <a:endParaRPr lang="en-US" sz="1600" dirty="0"/>
          </a:p>
          <a:p>
            <a:r>
              <a:rPr lang="en-US" sz="1600" dirty="0" smtClean="0"/>
              <a:t>since </a:t>
            </a:r>
            <a:r>
              <a:rPr lang="en-US" sz="1600" dirty="0"/>
              <a:t>total =1 &lt;2, search on right half, low = mid +1 =2 since low === high, stop, return high =2 </a:t>
            </a:r>
            <a:endParaRPr lang="en-US" sz="1600" dirty="0"/>
          </a:p>
        </p:txBody>
      </p:sp>
      <p:pic>
        <p:nvPicPr>
          <p:cNvPr id="7" name="Picture 6"/>
          <p:cNvPicPr>
            <a:picLocks noChangeAspect="1"/>
          </p:cNvPicPr>
          <p:nvPr/>
        </p:nvPicPr>
        <p:blipFill>
          <a:blip r:embed="rId3"/>
          <a:stretch>
            <a:fillRect/>
          </a:stretch>
        </p:blipFill>
        <p:spPr>
          <a:xfrm>
            <a:off x="63227" y="3219924"/>
            <a:ext cx="5672555" cy="3537135"/>
          </a:xfrm>
          <a:prstGeom prst="rect">
            <a:avLst/>
          </a:prstGeom>
        </p:spPr>
      </p:pic>
    </p:spTree>
    <p:extLst>
      <p:ext uri="{BB962C8B-B14F-4D97-AF65-F5344CB8AC3E}">
        <p14:creationId xmlns:p14="http://schemas.microsoft.com/office/powerpoint/2010/main" val="977064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 y="96177"/>
            <a:ext cx="5438899" cy="498763"/>
          </a:xfrm>
        </p:spPr>
        <p:txBody>
          <a:bodyPr>
            <a:noAutofit/>
          </a:bodyPr>
          <a:lstStyle/>
          <a:p>
            <a:r>
              <a:rPr lang="en-US" sz="2400" b="1" dirty="0"/>
              <a:t>Sample questions on </a:t>
            </a:r>
            <a:r>
              <a:rPr lang="en-US" sz="2400" b="1" dirty="0" smtClean="0"/>
              <a:t>2D </a:t>
            </a:r>
            <a:r>
              <a:rPr lang="en-US" sz="2400" b="1" dirty="0"/>
              <a:t>binary search</a:t>
            </a:r>
            <a:endParaRPr lang="en-US" sz="2400" b="1" dirty="0"/>
          </a:p>
        </p:txBody>
      </p:sp>
      <p:sp>
        <p:nvSpPr>
          <p:cNvPr id="3" name="Content Placeholder 2"/>
          <p:cNvSpPr>
            <a:spLocks noGrp="1"/>
          </p:cNvSpPr>
          <p:nvPr>
            <p:ph idx="1"/>
          </p:nvPr>
        </p:nvSpPr>
        <p:spPr>
          <a:xfrm>
            <a:off x="0" y="560488"/>
            <a:ext cx="10515600" cy="4351338"/>
          </a:xfrm>
        </p:spPr>
        <p:txBody>
          <a:bodyPr>
            <a:normAutofit/>
          </a:bodyPr>
          <a:lstStyle/>
          <a:p>
            <a:r>
              <a:rPr lang="en-US" sz="2000" dirty="0"/>
              <a:t>k-</a:t>
            </a:r>
            <a:r>
              <a:rPr lang="en-US" sz="2000" dirty="0" err="1"/>
              <a:t>th</a:t>
            </a:r>
            <a:r>
              <a:rPr lang="en-US" sz="2000" dirty="0"/>
              <a:t> smallest </a:t>
            </a:r>
            <a:r>
              <a:rPr lang="en-US" sz="2000" dirty="0" smtClean="0"/>
              <a:t>Prime Fraction</a:t>
            </a:r>
            <a:endParaRPr lang="en-US" sz="2000" dirty="0"/>
          </a:p>
        </p:txBody>
      </p:sp>
      <p:sp>
        <p:nvSpPr>
          <p:cNvPr id="4" name="Rectangle 3"/>
          <p:cNvSpPr/>
          <p:nvPr/>
        </p:nvSpPr>
        <p:spPr>
          <a:xfrm>
            <a:off x="0" y="882884"/>
            <a:ext cx="7508229" cy="6001643"/>
          </a:xfrm>
          <a:prstGeom prst="rect">
            <a:avLst/>
          </a:prstGeom>
        </p:spPr>
        <p:txBody>
          <a:bodyPr wrap="square">
            <a:spAutoFit/>
          </a:bodyPr>
          <a:lstStyle/>
          <a:p>
            <a:r>
              <a:rPr lang="en-US" sz="1600" dirty="0"/>
              <a:t>A sorted list A contains 1, plus some number of primes.  </a:t>
            </a:r>
            <a:endParaRPr lang="en-US" sz="1600" dirty="0" smtClean="0"/>
          </a:p>
          <a:p>
            <a:r>
              <a:rPr lang="en-US" sz="1600" dirty="0" smtClean="0"/>
              <a:t>Then</a:t>
            </a:r>
            <a:r>
              <a:rPr lang="en-US" sz="1600" dirty="0"/>
              <a:t>, for every p &lt; q in the list, we consider the fraction p/q</a:t>
            </a:r>
            <a:r>
              <a:rPr lang="en-US" sz="1600" dirty="0" smtClean="0"/>
              <a:t>.</a:t>
            </a:r>
          </a:p>
          <a:p>
            <a:r>
              <a:rPr lang="en-US" sz="1600" dirty="0" smtClean="0"/>
              <a:t>What </a:t>
            </a:r>
            <a:r>
              <a:rPr lang="en-US" sz="1600" dirty="0"/>
              <a:t>is the K-</a:t>
            </a:r>
            <a:r>
              <a:rPr lang="en-US" sz="1600" dirty="0" err="1"/>
              <a:t>th</a:t>
            </a:r>
            <a:r>
              <a:rPr lang="en-US" sz="1600" dirty="0"/>
              <a:t> smallest fraction considered?  </a:t>
            </a:r>
            <a:endParaRPr lang="en-US" sz="1600" dirty="0" smtClean="0"/>
          </a:p>
          <a:p>
            <a:r>
              <a:rPr lang="en-US" sz="1600" dirty="0" smtClean="0"/>
              <a:t>Return </a:t>
            </a:r>
            <a:r>
              <a:rPr lang="en-US" sz="1600" dirty="0"/>
              <a:t>your answer as an array of </a:t>
            </a:r>
            <a:r>
              <a:rPr lang="en-US" sz="1600" dirty="0" err="1"/>
              <a:t>ints</a:t>
            </a:r>
            <a:r>
              <a:rPr lang="en-US" sz="1600" dirty="0"/>
              <a:t>, </a:t>
            </a:r>
            <a:endParaRPr lang="en-US" sz="1600" dirty="0" smtClean="0"/>
          </a:p>
          <a:p>
            <a:r>
              <a:rPr lang="en-US" sz="1600" dirty="0" smtClean="0"/>
              <a:t>where </a:t>
            </a:r>
            <a:r>
              <a:rPr lang="en-US" sz="1600" dirty="0"/>
              <a:t>answer[0] = p and answer[1] = q</a:t>
            </a:r>
            <a:r>
              <a:rPr lang="en-US" sz="1600" dirty="0" smtClean="0"/>
              <a:t>.</a:t>
            </a:r>
          </a:p>
          <a:p>
            <a:r>
              <a:rPr lang="en-US" sz="1600" dirty="0" err="1" smtClean="0"/>
              <a:t>Examples:Input</a:t>
            </a:r>
            <a:r>
              <a:rPr lang="en-US" sz="1600" dirty="0"/>
              <a:t>: A = [1, 2, 3, 5], K = </a:t>
            </a:r>
            <a:r>
              <a:rPr lang="en-US" sz="1600" dirty="0" smtClean="0"/>
              <a:t>3</a:t>
            </a:r>
          </a:p>
          <a:p>
            <a:r>
              <a:rPr lang="en-US" sz="1600" dirty="0" smtClean="0"/>
              <a:t>Output</a:t>
            </a:r>
            <a:r>
              <a:rPr lang="en-US" sz="1600" dirty="0"/>
              <a:t>: [2, 5</a:t>
            </a:r>
            <a:r>
              <a:rPr lang="en-US" sz="1600" dirty="0" smtClean="0"/>
              <a:t>]</a:t>
            </a:r>
          </a:p>
          <a:p>
            <a:r>
              <a:rPr lang="en-US" sz="1600" dirty="0" err="1" smtClean="0"/>
              <a:t>Explanation:The</a:t>
            </a:r>
            <a:r>
              <a:rPr lang="en-US" sz="1600" dirty="0" smtClean="0"/>
              <a:t> </a:t>
            </a:r>
            <a:r>
              <a:rPr lang="en-US" sz="1600" dirty="0"/>
              <a:t>fractions to be considered in sorted order are</a:t>
            </a:r>
            <a:r>
              <a:rPr lang="en-US" sz="1600" dirty="0" smtClean="0"/>
              <a:t>:</a:t>
            </a:r>
          </a:p>
          <a:p>
            <a:r>
              <a:rPr lang="en-US" sz="1600" dirty="0" smtClean="0"/>
              <a:t>1/5</a:t>
            </a:r>
            <a:r>
              <a:rPr lang="en-US" sz="1600" dirty="0"/>
              <a:t>, 1/3, 2/5, 1/2, 3/5, 2/3.The third fraction is 2/5</a:t>
            </a:r>
            <a:r>
              <a:rPr lang="en-US" sz="1600" dirty="0" smtClean="0"/>
              <a:t>.</a:t>
            </a:r>
          </a:p>
          <a:p>
            <a:endParaRPr lang="en-US" sz="1600" dirty="0"/>
          </a:p>
          <a:p>
            <a:r>
              <a:rPr lang="en-US" sz="1600" dirty="0" smtClean="0"/>
              <a:t>matrix </a:t>
            </a:r>
            <a:r>
              <a:rPr lang="en-US" sz="1600" dirty="0"/>
              <a:t>= [[1/5, 1/3, 1/2]  </a:t>
            </a:r>
            <a:r>
              <a:rPr lang="en-US" sz="1600" dirty="0" smtClean="0"/>
              <a:t>          </a:t>
            </a:r>
          </a:p>
          <a:p>
            <a:r>
              <a:rPr lang="en-US" sz="1600" dirty="0" smtClean="0"/>
              <a:t>                 [</a:t>
            </a:r>
            <a:r>
              <a:rPr lang="en-US" sz="1600" dirty="0"/>
              <a:t>2/5, 2/3, 2/2]  </a:t>
            </a:r>
            <a:r>
              <a:rPr lang="en-US" sz="1600" dirty="0" smtClean="0"/>
              <a:t>            </a:t>
            </a:r>
          </a:p>
          <a:p>
            <a:r>
              <a:rPr lang="en-US" sz="1600" dirty="0"/>
              <a:t> </a:t>
            </a:r>
            <a:r>
              <a:rPr lang="en-US" sz="1600" dirty="0" smtClean="0"/>
              <a:t>                [</a:t>
            </a:r>
            <a:r>
              <a:rPr lang="en-US" sz="1600" dirty="0"/>
              <a:t>3/5, 3/3, </a:t>
            </a:r>
            <a:r>
              <a:rPr lang="en-US" sz="1600" dirty="0" smtClean="0"/>
              <a:t>3/2]]</a:t>
            </a:r>
          </a:p>
          <a:p>
            <a:r>
              <a:rPr lang="en-US" sz="1600" dirty="0" smtClean="0"/>
              <a:t>we </a:t>
            </a:r>
            <a:r>
              <a:rPr lang="en-US" sz="1600" dirty="0"/>
              <a:t>need in the matrix to find the </a:t>
            </a:r>
            <a:r>
              <a:rPr lang="en-US" sz="1600" dirty="0" err="1"/>
              <a:t>kth</a:t>
            </a:r>
            <a:r>
              <a:rPr lang="en-US" sz="1600" dirty="0"/>
              <a:t> </a:t>
            </a:r>
            <a:r>
              <a:rPr lang="en-US" sz="1600" dirty="0" smtClean="0"/>
              <a:t>smallest</a:t>
            </a:r>
          </a:p>
          <a:p>
            <a:endParaRPr lang="en-US" sz="1600" dirty="0"/>
          </a:p>
          <a:p>
            <a:r>
              <a:rPr lang="mr-IN" sz="1600" dirty="0"/>
              <a:t> </a:t>
            </a:r>
            <a:r>
              <a:rPr lang="mr-IN" sz="1600" dirty="0" smtClean="0"/>
              <a:t> </a:t>
            </a:r>
            <a:r>
              <a:rPr lang="mr-IN" sz="1600" dirty="0" err="1"/>
              <a:t>construct</a:t>
            </a:r>
            <a:r>
              <a:rPr lang="mr-IN" sz="1600" dirty="0"/>
              <a:t> the </a:t>
            </a:r>
            <a:r>
              <a:rPr lang="mr-IN" sz="1600" dirty="0" err="1"/>
              <a:t>vitual</a:t>
            </a:r>
            <a:r>
              <a:rPr lang="mr-IN" sz="1600" dirty="0"/>
              <a:t> </a:t>
            </a:r>
            <a:r>
              <a:rPr lang="mr-IN" sz="1600" dirty="0" err="1"/>
              <a:t>matrix</a:t>
            </a:r>
            <a:r>
              <a:rPr lang="mr-IN" sz="1600" dirty="0"/>
              <a:t> </a:t>
            </a:r>
            <a:r>
              <a:rPr lang="en-US" sz="1600" dirty="0" smtClean="0"/>
              <a:t>: </a:t>
            </a:r>
            <a:r>
              <a:rPr lang="mr-IN" sz="1600" dirty="0" err="1" smtClean="0"/>
              <a:t>var</a:t>
            </a:r>
            <a:r>
              <a:rPr lang="mr-IN" sz="1600" dirty="0" smtClean="0"/>
              <a:t> </a:t>
            </a:r>
            <a:r>
              <a:rPr lang="mr-IN" sz="1600" dirty="0" err="1"/>
              <a:t>matrix</a:t>
            </a:r>
            <a:r>
              <a:rPr lang="mr-IN" sz="1600" dirty="0"/>
              <a:t> = [];    </a:t>
            </a:r>
            <a:endParaRPr lang="en-US" sz="1600" dirty="0"/>
          </a:p>
          <a:p>
            <a:r>
              <a:rPr lang="mr-IN" sz="1600" dirty="0" smtClean="0"/>
              <a:t> </a:t>
            </a:r>
            <a:r>
              <a:rPr lang="mr-IN" sz="1600" dirty="0" err="1"/>
              <a:t>for</a:t>
            </a:r>
            <a:r>
              <a:rPr lang="mr-IN" sz="1600" dirty="0"/>
              <a:t>(</a:t>
            </a:r>
            <a:r>
              <a:rPr lang="mr-IN" sz="1600" dirty="0" err="1"/>
              <a:t>var</a:t>
            </a:r>
            <a:r>
              <a:rPr lang="mr-IN" sz="1600" dirty="0"/>
              <a:t> </a:t>
            </a:r>
            <a:r>
              <a:rPr lang="mr-IN" sz="1600" dirty="0" err="1"/>
              <a:t>i</a:t>
            </a:r>
            <a:r>
              <a:rPr lang="mr-IN" sz="1600" dirty="0"/>
              <a:t>=0; </a:t>
            </a:r>
            <a:r>
              <a:rPr lang="mr-IN" sz="1600" dirty="0" err="1"/>
              <a:t>i</a:t>
            </a:r>
            <a:r>
              <a:rPr lang="mr-IN" sz="1600" dirty="0"/>
              <a:t>&lt;A.length-1; </a:t>
            </a:r>
            <a:r>
              <a:rPr lang="mr-IN" sz="1600" dirty="0" err="1"/>
              <a:t>i</a:t>
            </a:r>
            <a:r>
              <a:rPr lang="mr-IN" sz="1600" dirty="0"/>
              <a:t>++) {    </a:t>
            </a:r>
            <a:endParaRPr lang="en-US" sz="1600" dirty="0"/>
          </a:p>
          <a:p>
            <a:r>
              <a:rPr lang="en-US" sz="1600" dirty="0" smtClean="0"/>
              <a:t>	</a:t>
            </a:r>
            <a:r>
              <a:rPr lang="mr-IN" sz="1600" dirty="0" err="1" smtClean="0"/>
              <a:t>matrix</a:t>
            </a:r>
            <a:r>
              <a:rPr lang="mr-IN" sz="1600" dirty="0" smtClean="0"/>
              <a:t>[</a:t>
            </a:r>
            <a:r>
              <a:rPr lang="mr-IN" sz="1600" dirty="0" err="1" smtClean="0"/>
              <a:t>i</a:t>
            </a:r>
            <a:r>
              <a:rPr lang="mr-IN" sz="1600" dirty="0"/>
              <a:t>] = [];    </a:t>
            </a:r>
            <a:endParaRPr lang="en-US" sz="1600" dirty="0" smtClean="0"/>
          </a:p>
          <a:p>
            <a:r>
              <a:rPr lang="en-US" sz="1600" dirty="0" smtClean="0"/>
              <a:t>                  </a:t>
            </a:r>
            <a:r>
              <a:rPr lang="mr-IN" sz="1600" dirty="0" smtClean="0"/>
              <a:t> </a:t>
            </a:r>
            <a:r>
              <a:rPr lang="mr-IN" sz="1600" dirty="0" err="1"/>
              <a:t>for</a:t>
            </a:r>
            <a:r>
              <a:rPr lang="mr-IN" sz="1600" dirty="0"/>
              <a:t>(</a:t>
            </a:r>
            <a:r>
              <a:rPr lang="mr-IN" sz="1600" dirty="0" err="1"/>
              <a:t>var</a:t>
            </a:r>
            <a:r>
              <a:rPr lang="mr-IN" sz="1600" dirty="0"/>
              <a:t> </a:t>
            </a:r>
            <a:r>
              <a:rPr lang="mr-IN" sz="1600" dirty="0" err="1" smtClean="0"/>
              <a:t>j</a:t>
            </a:r>
            <a:r>
              <a:rPr lang="mr-IN" sz="1600" dirty="0" smtClean="0"/>
              <a:t>=0, </a:t>
            </a:r>
            <a:r>
              <a:rPr lang="mr-IN" sz="1600" dirty="0" err="1" smtClean="0"/>
              <a:t>k</a:t>
            </a:r>
            <a:r>
              <a:rPr lang="mr-IN" sz="1600" dirty="0" smtClean="0"/>
              <a:t>=A.length-1; </a:t>
            </a:r>
            <a:r>
              <a:rPr lang="mr-IN" sz="1600" dirty="0" err="1"/>
              <a:t>j</a:t>
            </a:r>
            <a:r>
              <a:rPr lang="mr-IN" sz="1600" dirty="0"/>
              <a:t>&lt;A.length-1; </a:t>
            </a:r>
            <a:r>
              <a:rPr lang="mr-IN" sz="1600" dirty="0" err="1"/>
              <a:t>j</a:t>
            </a:r>
            <a:r>
              <a:rPr lang="mr-IN" sz="1600" dirty="0" err="1" smtClean="0"/>
              <a:t>++</a:t>
            </a:r>
            <a:r>
              <a:rPr lang="mr-IN" sz="1600" dirty="0" smtClean="0"/>
              <a:t>, </a:t>
            </a:r>
            <a:r>
              <a:rPr lang="mr-IN" sz="1600" dirty="0" err="1" smtClean="0"/>
              <a:t>k</a:t>
            </a:r>
            <a:r>
              <a:rPr lang="mr-IN" sz="1600" dirty="0" smtClean="0"/>
              <a:t>--) {</a:t>
            </a:r>
            <a:endParaRPr lang="en-US" sz="1600" dirty="0" smtClean="0"/>
          </a:p>
          <a:p>
            <a:r>
              <a:rPr lang="en-US" sz="1600" dirty="0" smtClean="0"/>
              <a:t>		</a:t>
            </a:r>
            <a:r>
              <a:rPr lang="mr-IN" sz="1600" dirty="0" err="1" smtClean="0"/>
              <a:t>matrix</a:t>
            </a:r>
            <a:r>
              <a:rPr lang="mr-IN" sz="1600" dirty="0" smtClean="0"/>
              <a:t>[</a:t>
            </a:r>
            <a:r>
              <a:rPr lang="mr-IN" sz="1600" dirty="0" err="1" smtClean="0"/>
              <a:t>i</a:t>
            </a:r>
            <a:r>
              <a:rPr lang="mr-IN" sz="1600" dirty="0"/>
              <a:t>][</a:t>
            </a:r>
            <a:r>
              <a:rPr lang="mr-IN" sz="1600" dirty="0" err="1"/>
              <a:t>j</a:t>
            </a:r>
            <a:r>
              <a:rPr lang="mr-IN" sz="1600" dirty="0"/>
              <a:t>] = </a:t>
            </a:r>
            <a:r>
              <a:rPr lang="mr-IN" sz="1600" dirty="0" err="1"/>
              <a:t>A</a:t>
            </a:r>
            <a:r>
              <a:rPr lang="mr-IN" sz="1600" dirty="0"/>
              <a:t>[</a:t>
            </a:r>
            <a:r>
              <a:rPr lang="mr-IN" sz="1600" dirty="0" err="1"/>
              <a:t>i</a:t>
            </a:r>
            <a:r>
              <a:rPr lang="mr-IN" sz="1600" dirty="0"/>
              <a:t>]/</a:t>
            </a:r>
            <a:r>
              <a:rPr lang="mr-IN" sz="1600" dirty="0" err="1" smtClean="0"/>
              <a:t>A</a:t>
            </a:r>
            <a:r>
              <a:rPr lang="mr-IN" sz="1600" dirty="0" smtClean="0"/>
              <a:t>[</a:t>
            </a:r>
            <a:r>
              <a:rPr lang="mr-IN" sz="1600" dirty="0" err="1" smtClean="0"/>
              <a:t>k</a:t>
            </a:r>
            <a:r>
              <a:rPr lang="mr-IN" sz="1600" dirty="0" smtClean="0"/>
              <a:t>];         </a:t>
            </a:r>
            <a:endParaRPr lang="en-US" sz="1600" dirty="0" smtClean="0"/>
          </a:p>
          <a:p>
            <a:r>
              <a:rPr lang="en-US" sz="1600" dirty="0" smtClean="0"/>
              <a:t>	</a:t>
            </a:r>
            <a:r>
              <a:rPr lang="mr-IN" sz="1600" dirty="0" smtClean="0"/>
              <a:t>}     </a:t>
            </a:r>
            <a:endParaRPr lang="en-US" sz="1600" dirty="0" smtClean="0"/>
          </a:p>
          <a:p>
            <a:r>
              <a:rPr lang="mr-IN" sz="1600" dirty="0" smtClean="0"/>
              <a:t>}     </a:t>
            </a:r>
            <a:endParaRPr lang="en-US" sz="1600" dirty="0" smtClean="0"/>
          </a:p>
          <a:p>
            <a:r>
              <a:rPr lang="mr-IN" sz="1600" dirty="0" smtClean="0"/>
              <a:t>//</a:t>
            </a:r>
            <a:r>
              <a:rPr lang="mr-IN" sz="1600" dirty="0" err="1"/>
              <a:t>matrix</a:t>
            </a:r>
            <a:r>
              <a:rPr lang="mr-IN" sz="1600" dirty="0"/>
              <a:t>[</a:t>
            </a:r>
            <a:r>
              <a:rPr lang="mr-IN" sz="1600" dirty="0" err="1"/>
              <a:t>i</a:t>
            </a:r>
            <a:r>
              <a:rPr lang="mr-IN" sz="1600" dirty="0"/>
              <a:t>][</a:t>
            </a:r>
            <a:r>
              <a:rPr lang="mr-IN" sz="1600" dirty="0" err="1"/>
              <a:t>j</a:t>
            </a:r>
            <a:r>
              <a:rPr lang="mr-IN" sz="1600" dirty="0"/>
              <a:t>] = </a:t>
            </a:r>
            <a:r>
              <a:rPr lang="mr-IN" sz="1600" dirty="0" err="1"/>
              <a:t>A</a:t>
            </a:r>
            <a:r>
              <a:rPr lang="mr-IN" sz="1600" dirty="0"/>
              <a:t>[</a:t>
            </a:r>
            <a:r>
              <a:rPr lang="mr-IN" sz="1600" dirty="0" err="1"/>
              <a:t>i</a:t>
            </a:r>
            <a:r>
              <a:rPr lang="mr-IN" sz="1600" dirty="0"/>
              <a:t>]/</a:t>
            </a:r>
            <a:r>
              <a:rPr lang="mr-IN" sz="1600" dirty="0" err="1"/>
              <a:t>A</a:t>
            </a:r>
            <a:r>
              <a:rPr lang="mr-IN" sz="1600" dirty="0"/>
              <a:t>[</a:t>
            </a:r>
            <a:r>
              <a:rPr lang="mr-IN" sz="1600" dirty="0" err="1"/>
              <a:t>n-j</a:t>
            </a:r>
            <a:r>
              <a:rPr lang="mr-IN" sz="1600" dirty="0"/>
              <a:t>]   </a:t>
            </a:r>
            <a:r>
              <a:rPr lang="mr-IN" sz="1600" dirty="0" err="1"/>
              <a:t>n</a:t>
            </a:r>
            <a:r>
              <a:rPr lang="mr-IN" sz="1600" dirty="0"/>
              <a:t> = A.length-1</a:t>
            </a:r>
            <a:endParaRPr lang="en-US" sz="1600" dirty="0" smtClean="0"/>
          </a:p>
          <a:p>
            <a:endParaRPr lang="en-US" sz="1600" dirty="0"/>
          </a:p>
        </p:txBody>
      </p:sp>
      <p:pic>
        <p:nvPicPr>
          <p:cNvPr id="5" name="Picture 4"/>
          <p:cNvPicPr>
            <a:picLocks noChangeAspect="1"/>
          </p:cNvPicPr>
          <p:nvPr/>
        </p:nvPicPr>
        <p:blipFill>
          <a:blip r:embed="rId3"/>
          <a:stretch>
            <a:fillRect/>
          </a:stretch>
        </p:blipFill>
        <p:spPr>
          <a:xfrm>
            <a:off x="5348778" y="882884"/>
            <a:ext cx="6670507" cy="5798749"/>
          </a:xfrm>
          <a:prstGeom prst="rect">
            <a:avLst/>
          </a:prstGeom>
        </p:spPr>
      </p:pic>
    </p:spTree>
    <p:extLst>
      <p:ext uri="{BB962C8B-B14F-4D97-AF65-F5344CB8AC3E}">
        <p14:creationId xmlns:p14="http://schemas.microsoft.com/office/powerpoint/2010/main" val="359078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7" y="174954"/>
            <a:ext cx="10515600" cy="4351338"/>
          </a:xfrm>
        </p:spPr>
        <p:txBody>
          <a:bodyPr>
            <a:normAutofit/>
          </a:bodyPr>
          <a:lstStyle/>
          <a:p>
            <a:r>
              <a:rPr lang="en-US" sz="2400" dirty="0" smtClean="0"/>
              <a:t>Variants</a:t>
            </a:r>
            <a:endParaRPr lang="en-US" sz="2400" dirty="0"/>
          </a:p>
          <a:p>
            <a:r>
              <a:rPr lang="en-US" sz="2000" dirty="0" smtClean="0"/>
              <a:t>Find single element in a sorted array</a:t>
            </a:r>
          </a:p>
        </p:txBody>
      </p:sp>
      <p:sp>
        <p:nvSpPr>
          <p:cNvPr id="4" name="Rectangle 3"/>
          <p:cNvSpPr/>
          <p:nvPr/>
        </p:nvSpPr>
        <p:spPr>
          <a:xfrm>
            <a:off x="161307" y="1009403"/>
            <a:ext cx="11096501" cy="1754326"/>
          </a:xfrm>
          <a:prstGeom prst="rect">
            <a:avLst/>
          </a:prstGeom>
        </p:spPr>
        <p:txBody>
          <a:bodyPr wrap="square">
            <a:spAutoFit/>
          </a:bodyPr>
          <a:lstStyle/>
          <a:p>
            <a:r>
              <a:rPr lang="en-US" dirty="0"/>
              <a:t>Given a sorted array consisting of only integers where every element appears twice except for one element which appears once. Find this single element that appears only once</a:t>
            </a:r>
            <a:r>
              <a:rPr lang="en-US" dirty="0" smtClean="0"/>
              <a:t>.</a:t>
            </a:r>
          </a:p>
          <a:p>
            <a:r>
              <a:rPr lang="en-US" dirty="0" smtClean="0"/>
              <a:t>Example 1:  Input</a:t>
            </a:r>
            <a:r>
              <a:rPr lang="en-US" dirty="0"/>
              <a:t>: [1,1,2,3,3,4,4,8,8</a:t>
            </a:r>
            <a:r>
              <a:rPr lang="en-US" dirty="0" smtClean="0"/>
              <a:t>]</a:t>
            </a:r>
          </a:p>
          <a:p>
            <a:r>
              <a:rPr lang="en-US" dirty="0" smtClean="0"/>
              <a:t>Output</a:t>
            </a:r>
            <a:r>
              <a:rPr lang="en-US" dirty="0"/>
              <a:t>: </a:t>
            </a:r>
            <a:r>
              <a:rPr lang="en-US" dirty="0" smtClean="0"/>
              <a:t>2</a:t>
            </a:r>
          </a:p>
          <a:p>
            <a:r>
              <a:rPr lang="en-US" dirty="0" smtClean="0"/>
              <a:t>Example 2:  Input</a:t>
            </a:r>
            <a:r>
              <a:rPr lang="en-US" dirty="0"/>
              <a:t>: [3,3,7,7,10,11,11</a:t>
            </a:r>
            <a:r>
              <a:rPr lang="en-US" dirty="0" smtClean="0"/>
              <a:t>]</a:t>
            </a:r>
          </a:p>
          <a:p>
            <a:r>
              <a:rPr lang="en-US" dirty="0" smtClean="0"/>
              <a:t>Output</a:t>
            </a:r>
            <a:r>
              <a:rPr lang="en-US" dirty="0"/>
              <a:t>: 10</a:t>
            </a:r>
          </a:p>
        </p:txBody>
      </p:sp>
      <p:sp>
        <p:nvSpPr>
          <p:cNvPr id="5" name="Rectangle 4"/>
          <p:cNvSpPr/>
          <p:nvPr/>
        </p:nvSpPr>
        <p:spPr>
          <a:xfrm>
            <a:off x="5522025" y="1886566"/>
            <a:ext cx="5735783" cy="3139321"/>
          </a:xfrm>
          <a:prstGeom prst="rect">
            <a:avLst/>
          </a:prstGeom>
          <a:solidFill>
            <a:schemeClr val="accent1">
              <a:lumMod val="40000"/>
              <a:lumOff val="60000"/>
            </a:schemeClr>
          </a:solidFill>
        </p:spPr>
        <p:txBody>
          <a:bodyPr wrap="square">
            <a:spAutoFit/>
          </a:bodyPr>
          <a:lstStyle/>
          <a:p>
            <a:r>
              <a:rPr lang="en-US" dirty="0"/>
              <a:t> from observation: </a:t>
            </a:r>
            <a:endParaRPr lang="en-US" dirty="0" smtClean="0"/>
          </a:p>
          <a:p>
            <a:r>
              <a:rPr lang="en-US" dirty="0" smtClean="0"/>
              <a:t>if </a:t>
            </a:r>
            <a:r>
              <a:rPr lang="en-US" dirty="0"/>
              <a:t>the smaller index of the pair is a odd number,  </a:t>
            </a:r>
            <a:endParaRPr lang="en-US" dirty="0" smtClean="0"/>
          </a:p>
          <a:p>
            <a:r>
              <a:rPr lang="en-US" dirty="0" smtClean="0"/>
              <a:t>means </a:t>
            </a:r>
            <a:r>
              <a:rPr lang="en-US" dirty="0"/>
              <a:t>there are odd number in front of </a:t>
            </a:r>
            <a:r>
              <a:rPr lang="en-US" dirty="0" smtClean="0"/>
              <a:t>it, should </a:t>
            </a:r>
            <a:r>
              <a:rPr lang="en-US" dirty="0"/>
              <a:t>search on left part,                     </a:t>
            </a:r>
            <a:endParaRPr lang="en-US" dirty="0" smtClean="0"/>
          </a:p>
          <a:p>
            <a:r>
              <a:rPr lang="en-US" dirty="0" smtClean="0"/>
              <a:t>[</a:t>
            </a:r>
            <a:r>
              <a:rPr lang="en-US" dirty="0"/>
              <a:t>1,1,2,3,3,4,4,8,8]  </a:t>
            </a:r>
            <a:r>
              <a:rPr lang="en-US" dirty="0" err="1"/>
              <a:t>nums</a:t>
            </a:r>
            <a:r>
              <a:rPr lang="en-US" dirty="0"/>
              <a:t>[mid]=3 </a:t>
            </a:r>
            <a:r>
              <a:rPr lang="en-US" dirty="0" err="1"/>
              <a:t>nextInd</a:t>
            </a:r>
            <a:r>
              <a:rPr lang="en-US" dirty="0"/>
              <a:t>=3, single element is on left.                   </a:t>
            </a:r>
            <a:endParaRPr lang="en-US" dirty="0" smtClean="0"/>
          </a:p>
          <a:p>
            <a:r>
              <a:rPr lang="en-US" dirty="0" smtClean="0"/>
              <a:t>if </a:t>
            </a:r>
            <a:r>
              <a:rPr lang="en-US" dirty="0"/>
              <a:t>the smaller index of the pair is a even number, </a:t>
            </a:r>
            <a:endParaRPr lang="en-US" dirty="0" smtClean="0"/>
          </a:p>
          <a:p>
            <a:r>
              <a:rPr lang="en-US" dirty="0" smtClean="0"/>
              <a:t>means </a:t>
            </a:r>
            <a:r>
              <a:rPr lang="en-US" dirty="0"/>
              <a:t>there are odd number </a:t>
            </a:r>
            <a:r>
              <a:rPr lang="en-US" dirty="0" smtClean="0"/>
              <a:t>after it, should </a:t>
            </a:r>
            <a:r>
              <a:rPr lang="en-US" dirty="0"/>
              <a:t>search on right part                      </a:t>
            </a:r>
            <a:endParaRPr lang="en-US" dirty="0" smtClean="0"/>
          </a:p>
          <a:p>
            <a:r>
              <a:rPr lang="en-US" dirty="0" err="1" smtClean="0"/>
              <a:t>e.g</a:t>
            </a:r>
            <a:r>
              <a:rPr lang="en-US" dirty="0"/>
              <a:t>:[3,3,7,7,10,11,11]  </a:t>
            </a:r>
            <a:r>
              <a:rPr lang="en-US" dirty="0" err="1"/>
              <a:t>nums</a:t>
            </a:r>
            <a:r>
              <a:rPr lang="en-US" dirty="0"/>
              <a:t>[mid]=7, </a:t>
            </a:r>
            <a:r>
              <a:rPr lang="en-US" dirty="0" err="1"/>
              <a:t>nextInd</a:t>
            </a:r>
            <a:r>
              <a:rPr lang="en-US" dirty="0"/>
              <a:t>=2 should search on right.</a:t>
            </a:r>
          </a:p>
        </p:txBody>
      </p:sp>
      <p:pic>
        <p:nvPicPr>
          <p:cNvPr id="7" name="Picture 6"/>
          <p:cNvPicPr>
            <a:picLocks noChangeAspect="1"/>
          </p:cNvPicPr>
          <p:nvPr/>
        </p:nvPicPr>
        <p:blipFill>
          <a:blip r:embed="rId2"/>
          <a:stretch>
            <a:fillRect/>
          </a:stretch>
        </p:blipFill>
        <p:spPr>
          <a:xfrm>
            <a:off x="0" y="2766047"/>
            <a:ext cx="5228606" cy="4091953"/>
          </a:xfrm>
          <a:prstGeom prst="rect">
            <a:avLst/>
          </a:prstGeom>
        </p:spPr>
      </p:pic>
    </p:spTree>
    <p:extLst>
      <p:ext uri="{BB962C8B-B14F-4D97-AF65-F5344CB8AC3E}">
        <p14:creationId xmlns:p14="http://schemas.microsoft.com/office/powerpoint/2010/main" val="663991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7" y="0"/>
            <a:ext cx="10515600" cy="4351338"/>
          </a:xfrm>
        </p:spPr>
        <p:txBody>
          <a:bodyPr>
            <a:normAutofit/>
          </a:bodyPr>
          <a:lstStyle/>
          <a:p>
            <a:r>
              <a:rPr lang="en-US" sz="2400" dirty="0" smtClean="0"/>
              <a:t>Variants</a:t>
            </a:r>
          </a:p>
          <a:p>
            <a:r>
              <a:rPr lang="en-US" sz="2000" dirty="0" smtClean="0"/>
              <a:t>Swim in rising water </a:t>
            </a:r>
            <a:r>
              <a:rPr lang="mr-IN" sz="2000" dirty="0" smtClean="0"/>
              <a:t>–</a:t>
            </a:r>
            <a:r>
              <a:rPr lang="en-US" sz="2000" dirty="0" smtClean="0"/>
              <a:t> DFS</a:t>
            </a:r>
            <a:endParaRPr lang="en-US" sz="2000" dirty="0"/>
          </a:p>
        </p:txBody>
      </p:sp>
      <p:sp>
        <p:nvSpPr>
          <p:cNvPr id="4" name="Rectangle 3"/>
          <p:cNvSpPr/>
          <p:nvPr/>
        </p:nvSpPr>
        <p:spPr>
          <a:xfrm>
            <a:off x="161307" y="767483"/>
            <a:ext cx="11096501" cy="1754326"/>
          </a:xfrm>
          <a:prstGeom prst="rect">
            <a:avLst/>
          </a:prstGeom>
        </p:spPr>
        <p:txBody>
          <a:bodyPr wrap="square">
            <a:spAutoFit/>
          </a:bodyPr>
          <a:lstStyle/>
          <a:p>
            <a:r>
              <a:rPr lang="en-US" dirty="0"/>
              <a:t>On an N x N grid, each square grid[</a:t>
            </a:r>
            <a:r>
              <a:rPr lang="en-US" dirty="0" err="1"/>
              <a:t>i</a:t>
            </a:r>
            <a:r>
              <a:rPr lang="en-US" dirty="0"/>
              <a:t>][j] represents the elevation at that point (</a:t>
            </a:r>
            <a:r>
              <a:rPr lang="en-US" dirty="0" err="1"/>
              <a:t>i,j</a:t>
            </a:r>
            <a:r>
              <a:rPr lang="en-US" dirty="0"/>
              <a:t>).Now rain starts to fall. At time t, the depth of the water everywhere is t. You can swim from a square to another 4-directionally adjacent square if and only if the elevation of both squares individually are at most t. You can swim infinite distance in zero time. Of course, you must stay within the boundaries of the grid during your swim</a:t>
            </a:r>
            <a:r>
              <a:rPr lang="en-US" dirty="0" smtClean="0"/>
              <a:t>. You </a:t>
            </a:r>
            <a:r>
              <a:rPr lang="en-US" dirty="0"/>
              <a:t>start at the top left square (0, 0). What is the least time until you can reach the bottom right square (N-1, N-1</a:t>
            </a:r>
            <a:r>
              <a:rPr lang="en-US" dirty="0" smtClean="0"/>
              <a:t>)?   Using below as example. The time is 16.</a:t>
            </a:r>
          </a:p>
          <a:p>
            <a:endParaRPr lang="en-US" dirty="0"/>
          </a:p>
        </p:txBody>
      </p:sp>
      <p:pic>
        <p:nvPicPr>
          <p:cNvPr id="2" name="Picture 1"/>
          <p:cNvPicPr>
            <a:picLocks noChangeAspect="1"/>
          </p:cNvPicPr>
          <p:nvPr/>
        </p:nvPicPr>
        <p:blipFill>
          <a:blip r:embed="rId2"/>
          <a:stretch>
            <a:fillRect/>
          </a:stretch>
        </p:blipFill>
        <p:spPr>
          <a:xfrm>
            <a:off x="195278" y="2337558"/>
            <a:ext cx="2348964" cy="2634352"/>
          </a:xfrm>
          <a:prstGeom prst="rect">
            <a:avLst/>
          </a:prstGeom>
        </p:spPr>
      </p:pic>
      <p:pic>
        <p:nvPicPr>
          <p:cNvPr id="6" name="Picture 5"/>
          <p:cNvPicPr>
            <a:picLocks noChangeAspect="1"/>
          </p:cNvPicPr>
          <p:nvPr/>
        </p:nvPicPr>
        <p:blipFill>
          <a:blip r:embed="rId3"/>
          <a:stretch>
            <a:fillRect/>
          </a:stretch>
        </p:blipFill>
        <p:spPr>
          <a:xfrm>
            <a:off x="2360839" y="2337558"/>
            <a:ext cx="2202611" cy="2634352"/>
          </a:xfrm>
          <a:prstGeom prst="rect">
            <a:avLst/>
          </a:prstGeom>
        </p:spPr>
      </p:pic>
      <p:pic>
        <p:nvPicPr>
          <p:cNvPr id="7" name="Picture 6"/>
          <p:cNvPicPr>
            <a:picLocks noChangeAspect="1"/>
          </p:cNvPicPr>
          <p:nvPr/>
        </p:nvPicPr>
        <p:blipFill>
          <a:blip r:embed="rId4"/>
          <a:stretch>
            <a:fillRect/>
          </a:stretch>
        </p:blipFill>
        <p:spPr>
          <a:xfrm>
            <a:off x="4494392" y="2385009"/>
            <a:ext cx="2213156" cy="2586901"/>
          </a:xfrm>
          <a:prstGeom prst="rect">
            <a:avLst/>
          </a:prstGeom>
        </p:spPr>
      </p:pic>
      <p:pic>
        <p:nvPicPr>
          <p:cNvPr id="8" name="Picture 7"/>
          <p:cNvPicPr>
            <a:picLocks noChangeAspect="1"/>
          </p:cNvPicPr>
          <p:nvPr/>
        </p:nvPicPr>
        <p:blipFill>
          <a:blip r:embed="rId5"/>
          <a:stretch>
            <a:fillRect/>
          </a:stretch>
        </p:blipFill>
        <p:spPr>
          <a:xfrm>
            <a:off x="6707548" y="2705272"/>
            <a:ext cx="2163609" cy="2266638"/>
          </a:xfrm>
          <a:prstGeom prst="rect">
            <a:avLst/>
          </a:prstGeom>
        </p:spPr>
      </p:pic>
      <p:sp>
        <p:nvSpPr>
          <p:cNvPr id="9" name="Rectangle 8"/>
          <p:cNvSpPr/>
          <p:nvPr/>
        </p:nvSpPr>
        <p:spPr>
          <a:xfrm>
            <a:off x="261256" y="5177144"/>
            <a:ext cx="10996551" cy="1754326"/>
          </a:xfrm>
          <a:prstGeom prst="rect">
            <a:avLst/>
          </a:prstGeom>
          <a:solidFill>
            <a:schemeClr val="accent1">
              <a:lumMod val="40000"/>
              <a:lumOff val="60000"/>
            </a:schemeClr>
          </a:solidFill>
        </p:spPr>
        <p:txBody>
          <a:bodyPr wrap="square">
            <a:spAutoFit/>
          </a:bodyPr>
          <a:lstStyle/>
          <a:p>
            <a:r>
              <a:rPr lang="en-US" dirty="0"/>
              <a:t>At each time, we start from (0,0) to visit all its </a:t>
            </a:r>
            <a:r>
              <a:rPr lang="en-US" dirty="0" err="1"/>
              <a:t>negbors</a:t>
            </a:r>
            <a:r>
              <a:rPr lang="en-US" dirty="0"/>
              <a:t> that has value no larger than that time value</a:t>
            </a:r>
            <a:r>
              <a:rPr lang="en-US" dirty="0" smtClean="0"/>
              <a:t>. We </a:t>
            </a:r>
            <a:r>
              <a:rPr lang="en-US" dirty="0"/>
              <a:t>use </a:t>
            </a:r>
            <a:r>
              <a:rPr lang="en-US" dirty="0" err="1"/>
              <a:t>dfs</a:t>
            </a:r>
            <a:r>
              <a:rPr lang="en-US" dirty="0"/>
              <a:t> to find a path from (0, 0) down to (n-1,n-1), if we can reach this point, we return true, and this time would be the answer</a:t>
            </a:r>
            <a:r>
              <a:rPr lang="en-US" dirty="0" smtClean="0"/>
              <a:t>.</a:t>
            </a:r>
          </a:p>
          <a:p>
            <a:r>
              <a:rPr lang="en-US" dirty="0"/>
              <a:t>We can use binary search to search the time</a:t>
            </a:r>
            <a:r>
              <a:rPr lang="en-US" dirty="0" smtClean="0"/>
              <a:t>, </a:t>
            </a:r>
            <a:r>
              <a:rPr lang="en-US" dirty="0"/>
              <a:t>we define low = grid[0][0], n= </a:t>
            </a:r>
            <a:r>
              <a:rPr lang="en-US" dirty="0" err="1"/>
              <a:t>grid.length</a:t>
            </a:r>
            <a:r>
              <a:rPr lang="en-US" dirty="0"/>
              <a:t>, high = n*n-1</a:t>
            </a:r>
            <a:r>
              <a:rPr lang="en-US" dirty="0" smtClean="0"/>
              <a:t>;</a:t>
            </a:r>
          </a:p>
          <a:p>
            <a:r>
              <a:rPr lang="en-US" dirty="0" smtClean="0"/>
              <a:t>Each time we find the mid and use </a:t>
            </a:r>
            <a:r>
              <a:rPr lang="en-US" dirty="0" err="1" smtClean="0"/>
              <a:t>dfs</a:t>
            </a:r>
            <a:r>
              <a:rPr lang="en-US" dirty="0" smtClean="0"/>
              <a:t> to see if we can find a path from </a:t>
            </a:r>
            <a:r>
              <a:rPr lang="en-US" dirty="0"/>
              <a:t>(0, 0) down to (n-1,n-1), </a:t>
            </a:r>
            <a:r>
              <a:rPr lang="en-US" dirty="0" smtClean="0"/>
              <a:t> and on </a:t>
            </a:r>
            <a:r>
              <a:rPr lang="en-US" dirty="0" err="1" smtClean="0"/>
              <a:t>tha</a:t>
            </a:r>
            <a:r>
              <a:rPr lang="en-US" dirty="0" smtClean="0"/>
              <a:t> path every node is no larger than mid.</a:t>
            </a:r>
            <a:endParaRPr lang="en-US" dirty="0"/>
          </a:p>
        </p:txBody>
      </p:sp>
    </p:spTree>
    <p:extLst>
      <p:ext uri="{BB962C8B-B14F-4D97-AF65-F5344CB8AC3E}">
        <p14:creationId xmlns:p14="http://schemas.microsoft.com/office/powerpoint/2010/main" val="18719188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7" y="0"/>
            <a:ext cx="10515600" cy="4351338"/>
          </a:xfrm>
        </p:spPr>
        <p:txBody>
          <a:bodyPr>
            <a:normAutofit/>
          </a:bodyPr>
          <a:lstStyle/>
          <a:p>
            <a:r>
              <a:rPr lang="en-US" sz="2400" dirty="0" smtClean="0"/>
              <a:t>Variants</a:t>
            </a:r>
          </a:p>
          <a:p>
            <a:r>
              <a:rPr lang="en-US" sz="2000" dirty="0" smtClean="0"/>
              <a:t>Swim in rising water </a:t>
            </a:r>
            <a:r>
              <a:rPr lang="mr-IN" sz="2000" dirty="0" smtClean="0"/>
              <a:t>–</a:t>
            </a:r>
            <a:r>
              <a:rPr lang="en-US" sz="2000" dirty="0" smtClean="0"/>
              <a:t> DFS</a:t>
            </a:r>
            <a:endParaRPr lang="en-US" sz="2000" dirty="0"/>
          </a:p>
        </p:txBody>
      </p:sp>
      <p:sp>
        <p:nvSpPr>
          <p:cNvPr id="4" name="Rectangle 3"/>
          <p:cNvSpPr/>
          <p:nvPr/>
        </p:nvSpPr>
        <p:spPr>
          <a:xfrm>
            <a:off x="161307" y="767483"/>
            <a:ext cx="11096501" cy="369332"/>
          </a:xfrm>
          <a:prstGeom prst="rect">
            <a:avLst/>
          </a:prstGeom>
        </p:spPr>
        <p:txBody>
          <a:bodyPr wrap="square">
            <a:spAutoFit/>
          </a:bodyPr>
          <a:lstStyle/>
          <a:p>
            <a:r>
              <a:rPr lang="en-US" dirty="0" smtClean="0"/>
              <a:t>Follow-up</a:t>
            </a:r>
            <a:endParaRPr lang="en-US" dirty="0"/>
          </a:p>
        </p:txBody>
      </p:sp>
      <p:sp>
        <p:nvSpPr>
          <p:cNvPr id="5" name="Rectangle 4"/>
          <p:cNvSpPr/>
          <p:nvPr/>
        </p:nvSpPr>
        <p:spPr>
          <a:xfrm>
            <a:off x="150420" y="1136815"/>
            <a:ext cx="12041580" cy="1200329"/>
          </a:xfrm>
          <a:prstGeom prst="rect">
            <a:avLst/>
          </a:prstGeom>
        </p:spPr>
        <p:txBody>
          <a:bodyPr wrap="square">
            <a:spAutoFit/>
          </a:bodyPr>
          <a:lstStyle/>
          <a:p>
            <a:r>
              <a:rPr lang="en-US" dirty="0"/>
              <a:t>Binary Search + DFS, O(n^2logn</a:t>
            </a:r>
            <a:r>
              <a:rPr lang="en-US" dirty="0" smtClean="0"/>
              <a:t>)</a:t>
            </a:r>
          </a:p>
          <a:p>
            <a:r>
              <a:rPr lang="en-US" dirty="0" smtClean="0"/>
              <a:t>Binary </a:t>
            </a:r>
            <a:r>
              <a:rPr lang="en-US" dirty="0"/>
              <a:t>Search range [0, n*n-1] to find the minimum </a:t>
            </a:r>
            <a:endParaRPr lang="en-US" dirty="0" smtClean="0"/>
          </a:p>
          <a:p>
            <a:r>
              <a:rPr lang="en-US" dirty="0" smtClean="0"/>
              <a:t>feasible </a:t>
            </a:r>
            <a:r>
              <a:rPr lang="en-US" dirty="0"/>
              <a:t>water level. </a:t>
            </a:r>
            <a:endParaRPr lang="en-US" dirty="0" smtClean="0"/>
          </a:p>
          <a:p>
            <a:r>
              <a:rPr lang="en-US" dirty="0" smtClean="0"/>
              <a:t>For </a:t>
            </a:r>
            <a:r>
              <a:rPr lang="en-US" dirty="0"/>
              <a:t>each water level, verification using DFS.</a:t>
            </a:r>
          </a:p>
        </p:txBody>
      </p:sp>
      <p:pic>
        <p:nvPicPr>
          <p:cNvPr id="10" name="Picture 9"/>
          <p:cNvPicPr>
            <a:picLocks noChangeAspect="1"/>
          </p:cNvPicPr>
          <p:nvPr/>
        </p:nvPicPr>
        <p:blipFill>
          <a:blip r:embed="rId2"/>
          <a:stretch>
            <a:fillRect/>
          </a:stretch>
        </p:blipFill>
        <p:spPr>
          <a:xfrm>
            <a:off x="5300729" y="0"/>
            <a:ext cx="6672263" cy="6715496"/>
          </a:xfrm>
          <a:prstGeom prst="rect">
            <a:avLst/>
          </a:prstGeom>
        </p:spPr>
      </p:pic>
    </p:spTree>
    <p:extLst>
      <p:ext uri="{BB962C8B-B14F-4D97-AF65-F5344CB8AC3E}">
        <p14:creationId xmlns:p14="http://schemas.microsoft.com/office/powerpoint/2010/main" val="99593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7" y="174954"/>
            <a:ext cx="10515600" cy="4351338"/>
          </a:xfrm>
        </p:spPr>
        <p:txBody>
          <a:bodyPr>
            <a:normAutofit/>
          </a:bodyPr>
          <a:lstStyle/>
          <a:p>
            <a:r>
              <a:rPr lang="en-US" sz="2400" dirty="0"/>
              <a:t>variants</a:t>
            </a:r>
            <a:endParaRPr lang="en-US" sz="2400" dirty="0" smtClean="0"/>
          </a:p>
          <a:p>
            <a:r>
              <a:rPr lang="en-US" sz="2400" dirty="0" smtClean="0"/>
              <a:t>Number of matching sequences</a:t>
            </a:r>
            <a:endParaRPr lang="en-US" sz="2400" dirty="0"/>
          </a:p>
        </p:txBody>
      </p:sp>
      <p:sp>
        <p:nvSpPr>
          <p:cNvPr id="4" name="Rectangle 3"/>
          <p:cNvSpPr/>
          <p:nvPr/>
        </p:nvSpPr>
        <p:spPr>
          <a:xfrm>
            <a:off x="161307" y="1011795"/>
            <a:ext cx="11096501" cy="923330"/>
          </a:xfrm>
          <a:prstGeom prst="rect">
            <a:avLst/>
          </a:prstGeom>
        </p:spPr>
        <p:txBody>
          <a:bodyPr wrap="square">
            <a:spAutoFit/>
          </a:bodyPr>
          <a:lstStyle/>
          <a:p>
            <a:r>
              <a:rPr lang="en-US" dirty="0"/>
              <a:t>Given string S and a dictionary of words words, find the number of words[</a:t>
            </a:r>
            <a:r>
              <a:rPr lang="en-US" dirty="0" err="1"/>
              <a:t>i</a:t>
            </a:r>
            <a:r>
              <a:rPr lang="en-US" dirty="0"/>
              <a:t>] that is a subsequence of S</a:t>
            </a:r>
            <a:r>
              <a:rPr lang="en-US" dirty="0" smtClean="0"/>
              <a:t>.</a:t>
            </a:r>
          </a:p>
          <a:p>
            <a:r>
              <a:rPr lang="en-US" dirty="0" smtClean="0"/>
              <a:t>Example </a:t>
            </a:r>
            <a:r>
              <a:rPr lang="en-US" dirty="0"/>
              <a:t>:Input: S = "</a:t>
            </a:r>
            <a:r>
              <a:rPr lang="en-US" dirty="0" err="1" smtClean="0"/>
              <a:t>abcde</a:t>
            </a:r>
            <a:r>
              <a:rPr lang="en-US" dirty="0" smtClean="0"/>
              <a:t>”    words </a:t>
            </a:r>
            <a:r>
              <a:rPr lang="en-US" dirty="0"/>
              <a:t>= ["a", "bb", "</a:t>
            </a:r>
            <a:r>
              <a:rPr lang="en-US" dirty="0" err="1"/>
              <a:t>acd</a:t>
            </a:r>
            <a:r>
              <a:rPr lang="en-US" dirty="0"/>
              <a:t>", "ace</a:t>
            </a:r>
            <a:r>
              <a:rPr lang="en-US" dirty="0" smtClean="0"/>
              <a:t>"]</a:t>
            </a:r>
          </a:p>
          <a:p>
            <a:r>
              <a:rPr lang="en-US" dirty="0" smtClean="0"/>
              <a:t>Output</a:t>
            </a:r>
            <a:r>
              <a:rPr lang="en-US" dirty="0"/>
              <a:t>: 3Explanation: There are three words in words that are a subsequence of S: "a", "</a:t>
            </a:r>
            <a:r>
              <a:rPr lang="en-US" dirty="0" err="1"/>
              <a:t>acd</a:t>
            </a:r>
            <a:r>
              <a:rPr lang="en-US" dirty="0"/>
              <a:t>", "ace".</a:t>
            </a:r>
          </a:p>
        </p:txBody>
      </p:sp>
      <p:sp>
        <p:nvSpPr>
          <p:cNvPr id="5" name="Rectangle 4"/>
          <p:cNvSpPr/>
          <p:nvPr/>
        </p:nvSpPr>
        <p:spPr>
          <a:xfrm>
            <a:off x="161307" y="1935125"/>
            <a:ext cx="10795659" cy="1569660"/>
          </a:xfrm>
          <a:prstGeom prst="rect">
            <a:avLst/>
          </a:prstGeom>
          <a:solidFill>
            <a:schemeClr val="accent1">
              <a:lumMod val="40000"/>
              <a:lumOff val="60000"/>
            </a:schemeClr>
          </a:solidFill>
        </p:spPr>
        <p:txBody>
          <a:bodyPr wrap="square">
            <a:spAutoFit/>
          </a:bodyPr>
          <a:lstStyle/>
          <a:p>
            <a:r>
              <a:rPr lang="en-US" sz="1600" dirty="0"/>
              <a:t>to check if a word is a subsequence of another word called it root: </a:t>
            </a:r>
            <a:endParaRPr lang="en-US" sz="1600" dirty="0" smtClean="0"/>
          </a:p>
          <a:p>
            <a:r>
              <a:rPr lang="en-US" sz="1600" dirty="0" smtClean="0"/>
              <a:t>1. construct </a:t>
            </a:r>
            <a:r>
              <a:rPr lang="en-US" sz="1600" dirty="0"/>
              <a:t>the </a:t>
            </a:r>
            <a:r>
              <a:rPr lang="en-US" sz="1600" dirty="0" err="1"/>
              <a:t>hashmap</a:t>
            </a:r>
            <a:r>
              <a:rPr lang="en-US" sz="1600" dirty="0"/>
              <a:t> for root, </a:t>
            </a:r>
            <a:r>
              <a:rPr lang="en-US" sz="1600" dirty="0" err="1"/>
              <a:t>e.g</a:t>
            </a:r>
            <a:r>
              <a:rPr lang="en-US" sz="1600" dirty="0"/>
              <a:t>: </a:t>
            </a:r>
            <a:r>
              <a:rPr lang="en-US" sz="1600" dirty="0" err="1"/>
              <a:t>abcaec</a:t>
            </a:r>
            <a:r>
              <a:rPr lang="en-US" sz="1600" dirty="0"/>
              <a:t> =&gt; {a: [0, 3], b:[1], c:[2, 5], e:[4]} </a:t>
            </a:r>
            <a:endParaRPr lang="en-US" sz="1600" dirty="0" smtClean="0"/>
          </a:p>
          <a:p>
            <a:r>
              <a:rPr lang="en-US" sz="1600" dirty="0" smtClean="0"/>
              <a:t>2</a:t>
            </a:r>
            <a:r>
              <a:rPr lang="en-US" sz="1600" dirty="0"/>
              <a:t>. set start = -1, </a:t>
            </a:r>
            <a:r>
              <a:rPr lang="en-US" sz="1600" dirty="0" err="1"/>
              <a:t>e.g</a:t>
            </a:r>
            <a:r>
              <a:rPr lang="en-US" sz="1600" dirty="0"/>
              <a:t>: word is ace, we first need to find the smallest larger </a:t>
            </a:r>
            <a:r>
              <a:rPr lang="en-US" sz="1600" dirty="0" err="1"/>
              <a:t>num</a:t>
            </a:r>
            <a:r>
              <a:rPr lang="en-US" sz="1600" dirty="0"/>
              <a:t> than -1 in [0, 3</a:t>
            </a:r>
            <a:r>
              <a:rPr lang="en-US" sz="1600" dirty="0" smtClean="0"/>
              <a:t>]</a:t>
            </a:r>
          </a:p>
          <a:p>
            <a:r>
              <a:rPr lang="en-US" sz="1600" dirty="0" smtClean="0"/>
              <a:t>3</a:t>
            </a:r>
            <a:r>
              <a:rPr lang="en-US" sz="1600" dirty="0"/>
              <a:t>. we found 0, then we continue, we need to find the smallest larger </a:t>
            </a:r>
            <a:r>
              <a:rPr lang="en-US" sz="1600" dirty="0" err="1"/>
              <a:t>num</a:t>
            </a:r>
            <a:r>
              <a:rPr lang="en-US" sz="1600" dirty="0"/>
              <a:t> than 0 in [2, 5</a:t>
            </a:r>
            <a:r>
              <a:rPr lang="en-US" sz="1600" dirty="0" smtClean="0"/>
              <a:t>]</a:t>
            </a:r>
          </a:p>
          <a:p>
            <a:r>
              <a:rPr lang="en-US" sz="1600" dirty="0" smtClean="0"/>
              <a:t>4</a:t>
            </a:r>
            <a:r>
              <a:rPr lang="en-US" sz="1600" dirty="0"/>
              <a:t>. we found 2, then we continue, we need to find the smallest larger </a:t>
            </a:r>
            <a:r>
              <a:rPr lang="en-US" sz="1600" dirty="0" err="1"/>
              <a:t>num</a:t>
            </a:r>
            <a:r>
              <a:rPr lang="en-US" sz="1600" dirty="0"/>
              <a:t> than 2 in[4]  </a:t>
            </a:r>
            <a:endParaRPr lang="en-US" sz="1600" dirty="0" smtClean="0"/>
          </a:p>
          <a:p>
            <a:r>
              <a:rPr lang="en-US" sz="1600" dirty="0" smtClean="0"/>
              <a:t>the </a:t>
            </a:r>
            <a:r>
              <a:rPr lang="en-US" sz="1600" dirty="0"/>
              <a:t>process to find the next index we can use binary search,  once in the search, if we can't find, return false.</a:t>
            </a:r>
          </a:p>
        </p:txBody>
      </p:sp>
      <p:pic>
        <p:nvPicPr>
          <p:cNvPr id="2" name="Picture 1"/>
          <p:cNvPicPr>
            <a:picLocks noChangeAspect="1"/>
          </p:cNvPicPr>
          <p:nvPr/>
        </p:nvPicPr>
        <p:blipFill>
          <a:blip r:embed="rId2"/>
          <a:stretch>
            <a:fillRect/>
          </a:stretch>
        </p:blipFill>
        <p:spPr>
          <a:xfrm>
            <a:off x="8372103" y="3841440"/>
            <a:ext cx="3708070" cy="2292392"/>
          </a:xfrm>
          <a:prstGeom prst="rect">
            <a:avLst/>
          </a:prstGeom>
        </p:spPr>
      </p:pic>
      <p:pic>
        <p:nvPicPr>
          <p:cNvPr id="6" name="Picture 5"/>
          <p:cNvPicPr>
            <a:picLocks noChangeAspect="1"/>
          </p:cNvPicPr>
          <p:nvPr/>
        </p:nvPicPr>
        <p:blipFill>
          <a:blip r:embed="rId3"/>
          <a:stretch>
            <a:fillRect/>
          </a:stretch>
        </p:blipFill>
        <p:spPr>
          <a:xfrm>
            <a:off x="3588334" y="3740727"/>
            <a:ext cx="4632504" cy="2493818"/>
          </a:xfrm>
          <a:prstGeom prst="rect">
            <a:avLst/>
          </a:prstGeom>
        </p:spPr>
      </p:pic>
      <p:pic>
        <p:nvPicPr>
          <p:cNvPr id="7" name="Picture 6"/>
          <p:cNvPicPr>
            <a:picLocks noChangeAspect="1"/>
          </p:cNvPicPr>
          <p:nvPr/>
        </p:nvPicPr>
        <p:blipFill>
          <a:blip r:embed="rId4"/>
          <a:stretch>
            <a:fillRect/>
          </a:stretch>
        </p:blipFill>
        <p:spPr>
          <a:xfrm>
            <a:off x="0" y="4275634"/>
            <a:ext cx="3437069" cy="1734717"/>
          </a:xfrm>
          <a:prstGeom prst="rect">
            <a:avLst/>
          </a:prstGeom>
        </p:spPr>
      </p:pic>
    </p:spTree>
    <p:extLst>
      <p:ext uri="{BB962C8B-B14F-4D97-AF65-F5344CB8AC3E}">
        <p14:creationId xmlns:p14="http://schemas.microsoft.com/office/powerpoint/2010/main" val="20521192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7" y="0"/>
            <a:ext cx="10515600" cy="4351338"/>
          </a:xfrm>
        </p:spPr>
        <p:txBody>
          <a:bodyPr>
            <a:normAutofit/>
          </a:bodyPr>
          <a:lstStyle/>
          <a:p>
            <a:r>
              <a:rPr lang="en-US" sz="2400" dirty="0"/>
              <a:t>variants</a:t>
            </a:r>
            <a:endParaRPr lang="en-US" sz="2400" dirty="0" smtClean="0"/>
          </a:p>
          <a:p>
            <a:r>
              <a:rPr lang="en-US" sz="2000" dirty="0" smtClean="0"/>
              <a:t>Heaters</a:t>
            </a:r>
            <a:endParaRPr lang="en-US" sz="2000" dirty="0"/>
          </a:p>
        </p:txBody>
      </p:sp>
      <p:sp>
        <p:nvSpPr>
          <p:cNvPr id="4" name="Rectangle 3"/>
          <p:cNvSpPr/>
          <p:nvPr/>
        </p:nvSpPr>
        <p:spPr>
          <a:xfrm>
            <a:off x="-1" y="773082"/>
            <a:ext cx="12326587" cy="1569660"/>
          </a:xfrm>
          <a:prstGeom prst="rect">
            <a:avLst/>
          </a:prstGeom>
        </p:spPr>
        <p:txBody>
          <a:bodyPr wrap="square">
            <a:spAutoFit/>
          </a:bodyPr>
          <a:lstStyle/>
          <a:p>
            <a:r>
              <a:rPr lang="en-US" sz="1600" dirty="0"/>
              <a:t>Winter is coming! Your first job during the contest is to design a standard heater with fixed warm radius to warm all the </a:t>
            </a:r>
            <a:r>
              <a:rPr lang="en-US" sz="1600" dirty="0" err="1"/>
              <a:t>houses.Now</a:t>
            </a:r>
            <a:r>
              <a:rPr lang="en-US" sz="1600" dirty="0"/>
              <a:t>, you are given positions of houses and heaters on a horizontal line, find out minimum radius of heaters so that all houses could be covered by those </a:t>
            </a:r>
            <a:r>
              <a:rPr lang="en-US" sz="1600" dirty="0" err="1"/>
              <a:t>heaters.So</a:t>
            </a:r>
            <a:r>
              <a:rPr lang="en-US" sz="1600" dirty="0"/>
              <a:t>, your input will be the positions of houses and heaters </a:t>
            </a:r>
            <a:r>
              <a:rPr lang="en-US" sz="1600" dirty="0" err="1"/>
              <a:t>seperately</a:t>
            </a:r>
            <a:r>
              <a:rPr lang="en-US" sz="1600" dirty="0"/>
              <a:t>, and your expected output will be the minimum radius standard of </a:t>
            </a:r>
            <a:r>
              <a:rPr lang="en-US" sz="1600" dirty="0" smtClean="0"/>
              <a:t>heaters.</a:t>
            </a:r>
          </a:p>
          <a:p>
            <a:r>
              <a:rPr lang="en-US" sz="1600" dirty="0" smtClean="0"/>
              <a:t>Example </a:t>
            </a:r>
            <a:r>
              <a:rPr lang="en-US" sz="1600" dirty="0"/>
              <a:t>1:Input: [1,2,3],[2</a:t>
            </a:r>
            <a:r>
              <a:rPr lang="en-US" sz="1600" dirty="0" smtClean="0"/>
              <a:t>]</a:t>
            </a:r>
          </a:p>
          <a:p>
            <a:r>
              <a:rPr lang="en-US" sz="1600" dirty="0" smtClean="0"/>
              <a:t>Output</a:t>
            </a:r>
            <a:r>
              <a:rPr lang="en-US" sz="1600" dirty="0"/>
              <a:t>: </a:t>
            </a:r>
            <a:r>
              <a:rPr lang="en-US" sz="1600" dirty="0" smtClean="0"/>
              <a:t>1</a:t>
            </a:r>
          </a:p>
          <a:p>
            <a:r>
              <a:rPr lang="en-US" sz="1600" dirty="0" smtClean="0"/>
              <a:t>Explanation</a:t>
            </a:r>
            <a:r>
              <a:rPr lang="en-US" sz="1600" dirty="0"/>
              <a:t>: The only heater was placed in the position 2, and if we use the radius 1 standard, then all the houses can be warmed.</a:t>
            </a:r>
          </a:p>
        </p:txBody>
      </p:sp>
      <p:sp>
        <p:nvSpPr>
          <p:cNvPr id="5" name="Rectangle 4"/>
          <p:cNvSpPr/>
          <p:nvPr/>
        </p:nvSpPr>
        <p:spPr>
          <a:xfrm>
            <a:off x="21277" y="2387418"/>
            <a:ext cx="10795659" cy="1077218"/>
          </a:xfrm>
          <a:prstGeom prst="rect">
            <a:avLst/>
          </a:prstGeom>
          <a:solidFill>
            <a:schemeClr val="accent1">
              <a:lumMod val="40000"/>
              <a:lumOff val="60000"/>
            </a:schemeClr>
          </a:solidFill>
        </p:spPr>
        <p:txBody>
          <a:bodyPr wrap="square">
            <a:spAutoFit/>
          </a:bodyPr>
          <a:lstStyle/>
          <a:p>
            <a:r>
              <a:rPr lang="en-US" sz="1600" dirty="0"/>
              <a:t>For each house, find its position between those heaters (thus we need the heaters array to be sorted</a:t>
            </a:r>
            <a:r>
              <a:rPr lang="en-US" sz="1600" dirty="0" smtClean="0"/>
              <a:t>).</a:t>
            </a:r>
          </a:p>
          <a:p>
            <a:r>
              <a:rPr lang="en-US" sz="1600" dirty="0" smtClean="0"/>
              <a:t>Calculate </a:t>
            </a:r>
            <a:r>
              <a:rPr lang="en-US" sz="1600" dirty="0"/>
              <a:t>the distances between this house and left heater and right heater, get a MIN value of those two values. </a:t>
            </a:r>
            <a:endParaRPr lang="en-US" sz="1600" dirty="0" smtClean="0"/>
          </a:p>
          <a:p>
            <a:r>
              <a:rPr lang="en-US" sz="1600" dirty="0" smtClean="0"/>
              <a:t>Corner </a:t>
            </a:r>
            <a:r>
              <a:rPr lang="en-US" sz="1600" dirty="0"/>
              <a:t>cases are there is no left or right heater</a:t>
            </a:r>
            <a:r>
              <a:rPr lang="en-US" sz="1600" dirty="0" smtClean="0"/>
              <a:t>.</a:t>
            </a:r>
          </a:p>
          <a:p>
            <a:r>
              <a:rPr lang="en-US" sz="1600" dirty="0" smtClean="0"/>
              <a:t>Get </a:t>
            </a:r>
            <a:r>
              <a:rPr lang="en-US" sz="1600" dirty="0"/>
              <a:t>MAX value among distances in step 2. It's the answer.</a:t>
            </a:r>
          </a:p>
        </p:txBody>
      </p:sp>
      <p:pic>
        <p:nvPicPr>
          <p:cNvPr id="8" name="Picture 7"/>
          <p:cNvPicPr>
            <a:picLocks noChangeAspect="1"/>
          </p:cNvPicPr>
          <p:nvPr/>
        </p:nvPicPr>
        <p:blipFill>
          <a:blip r:embed="rId2"/>
          <a:stretch>
            <a:fillRect/>
          </a:stretch>
        </p:blipFill>
        <p:spPr>
          <a:xfrm>
            <a:off x="914401" y="3530298"/>
            <a:ext cx="7436923" cy="3188243"/>
          </a:xfrm>
          <a:prstGeom prst="rect">
            <a:avLst/>
          </a:prstGeom>
        </p:spPr>
      </p:pic>
    </p:spTree>
    <p:extLst>
      <p:ext uri="{BB962C8B-B14F-4D97-AF65-F5344CB8AC3E}">
        <p14:creationId xmlns:p14="http://schemas.microsoft.com/office/powerpoint/2010/main" val="1886997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307" y="174954"/>
            <a:ext cx="10515600" cy="4351338"/>
          </a:xfrm>
        </p:spPr>
        <p:txBody>
          <a:bodyPr>
            <a:normAutofit/>
          </a:bodyPr>
          <a:lstStyle/>
          <a:p>
            <a:r>
              <a:rPr lang="en-US" sz="2400" dirty="0"/>
              <a:t>variants</a:t>
            </a:r>
            <a:endParaRPr lang="en-US" sz="2400" dirty="0" smtClean="0"/>
          </a:p>
          <a:p>
            <a:r>
              <a:rPr lang="en-US" sz="2400" dirty="0" smtClean="0"/>
              <a:t>Median of two sorted Array</a:t>
            </a:r>
            <a:endParaRPr lang="en-US" sz="2400" dirty="0"/>
          </a:p>
        </p:txBody>
      </p:sp>
    </p:spTree>
    <p:extLst>
      <p:ext uri="{BB962C8B-B14F-4D97-AF65-F5344CB8AC3E}">
        <p14:creationId xmlns:p14="http://schemas.microsoft.com/office/powerpoint/2010/main" val="1062764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062" y="424337"/>
            <a:ext cx="10515600" cy="4351338"/>
          </a:xfrm>
        </p:spPr>
        <p:txBody>
          <a:bodyPr/>
          <a:lstStyle/>
          <a:p>
            <a:r>
              <a:rPr lang="en-US" dirty="0" smtClean="0"/>
              <a:t>Template for 1D binary </a:t>
            </a:r>
            <a:r>
              <a:rPr lang="en-US" dirty="0" smtClean="0"/>
              <a:t>search</a:t>
            </a:r>
          </a:p>
          <a:p>
            <a:r>
              <a:rPr lang="en-US" dirty="0"/>
              <a:t>Sample questions on 1D binary search</a:t>
            </a:r>
            <a:endParaRPr lang="en-US" dirty="0" smtClean="0"/>
          </a:p>
          <a:p>
            <a:r>
              <a:rPr lang="en-US" dirty="0" smtClean="0"/>
              <a:t>Template for 2D </a:t>
            </a:r>
            <a:r>
              <a:rPr lang="en-US" dirty="0"/>
              <a:t>binary </a:t>
            </a:r>
            <a:r>
              <a:rPr lang="en-US" dirty="0" smtClean="0"/>
              <a:t>search</a:t>
            </a:r>
          </a:p>
          <a:p>
            <a:r>
              <a:rPr lang="en-US" dirty="0"/>
              <a:t>Sample questions on </a:t>
            </a:r>
            <a:r>
              <a:rPr lang="en-US" dirty="0" smtClean="0"/>
              <a:t>2D </a:t>
            </a:r>
            <a:r>
              <a:rPr lang="en-US" dirty="0"/>
              <a:t>binary </a:t>
            </a:r>
            <a:r>
              <a:rPr lang="en-US" dirty="0" smtClean="0"/>
              <a:t>search</a:t>
            </a:r>
          </a:p>
          <a:p>
            <a:r>
              <a:rPr lang="en-US" dirty="0" smtClean="0"/>
              <a:t>Variants</a:t>
            </a:r>
            <a:endParaRPr lang="en-US" dirty="0" smtClean="0"/>
          </a:p>
          <a:p>
            <a:endParaRPr lang="en-US" dirty="0"/>
          </a:p>
        </p:txBody>
      </p:sp>
    </p:spTree>
    <p:extLst>
      <p:ext uri="{BB962C8B-B14F-4D97-AF65-F5344CB8AC3E}">
        <p14:creationId xmlns:p14="http://schemas.microsoft.com/office/powerpoint/2010/main" val="1255384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258082"/>
            <a:ext cx="5438899" cy="498763"/>
          </a:xfrm>
        </p:spPr>
        <p:txBody>
          <a:bodyPr>
            <a:noAutofit/>
          </a:bodyPr>
          <a:lstStyle/>
          <a:p>
            <a:r>
              <a:rPr lang="en-US" sz="2400" b="1" dirty="0"/>
              <a:t>Template for 1D </a:t>
            </a:r>
            <a:r>
              <a:rPr lang="en-US" sz="2400" b="1"/>
              <a:t>binary </a:t>
            </a:r>
            <a:r>
              <a:rPr lang="en-US" sz="2400" b="1" smtClean="0"/>
              <a:t>search</a:t>
            </a:r>
            <a:endParaRPr lang="en-US" sz="2400" b="1" dirty="0"/>
          </a:p>
        </p:txBody>
      </p:sp>
      <p:pic>
        <p:nvPicPr>
          <p:cNvPr id="5" name="Content Placeholder 4"/>
          <p:cNvPicPr>
            <a:picLocks noGrp="1" noChangeAspect="1"/>
          </p:cNvPicPr>
          <p:nvPr>
            <p:ph idx="1"/>
          </p:nvPr>
        </p:nvPicPr>
        <p:blipFill>
          <a:blip r:embed="rId2"/>
          <a:stretch>
            <a:fillRect/>
          </a:stretch>
        </p:blipFill>
        <p:spPr>
          <a:xfrm>
            <a:off x="268184" y="3228676"/>
            <a:ext cx="8158925" cy="2331121"/>
          </a:xfrm>
          <a:prstGeom prst="rect">
            <a:avLst/>
          </a:prstGeom>
        </p:spPr>
      </p:pic>
      <p:sp>
        <p:nvSpPr>
          <p:cNvPr id="6" name="TextBox 5"/>
          <p:cNvSpPr txBox="1"/>
          <p:nvPr/>
        </p:nvSpPr>
        <p:spPr>
          <a:xfrm>
            <a:off x="268184" y="890649"/>
            <a:ext cx="9766465" cy="2031325"/>
          </a:xfrm>
          <a:prstGeom prst="rect">
            <a:avLst/>
          </a:prstGeom>
          <a:noFill/>
        </p:spPr>
        <p:txBody>
          <a:bodyPr wrap="square" rtlCol="0">
            <a:spAutoFit/>
          </a:bodyPr>
          <a:lstStyle/>
          <a:p>
            <a:r>
              <a:rPr lang="en-US" dirty="0" smtClean="0"/>
              <a:t>We can use below template to:</a:t>
            </a:r>
          </a:p>
          <a:p>
            <a:pPr marL="342900" indent="-342900">
              <a:buAutoNum type="arabicPeriod"/>
            </a:pPr>
            <a:r>
              <a:rPr lang="en-US" dirty="0"/>
              <a:t>G</a:t>
            </a:r>
            <a:r>
              <a:rPr lang="en-US" dirty="0" smtClean="0"/>
              <a:t>et </a:t>
            </a:r>
            <a:r>
              <a:rPr lang="en-US" dirty="0" err="1" smtClean="0"/>
              <a:t>miminum</a:t>
            </a:r>
            <a:r>
              <a:rPr lang="en-US" dirty="0" smtClean="0"/>
              <a:t> larger </a:t>
            </a:r>
            <a:r>
              <a:rPr lang="en-US" dirty="0" err="1" smtClean="0"/>
              <a:t>num</a:t>
            </a:r>
            <a:r>
              <a:rPr lang="en-US" dirty="0" smtClean="0"/>
              <a:t> from an sorted array</a:t>
            </a:r>
          </a:p>
          <a:p>
            <a:pPr marL="342900" indent="-342900">
              <a:buAutoNum type="arabicPeriod"/>
            </a:pPr>
            <a:r>
              <a:rPr lang="en-US" dirty="0" smtClean="0"/>
              <a:t>Get </a:t>
            </a:r>
            <a:r>
              <a:rPr lang="en-US" dirty="0" err="1" smtClean="0"/>
              <a:t>maxinum</a:t>
            </a:r>
            <a:r>
              <a:rPr lang="en-US" dirty="0" smtClean="0"/>
              <a:t> smaller </a:t>
            </a:r>
            <a:r>
              <a:rPr lang="en-US" dirty="0" err="1" smtClean="0"/>
              <a:t>num</a:t>
            </a:r>
            <a:r>
              <a:rPr lang="en-US" dirty="0" smtClean="0"/>
              <a:t> from an sorted array. Just use end-1 would be the answer </a:t>
            </a:r>
          </a:p>
          <a:p>
            <a:pPr marL="342900" indent="-342900">
              <a:buAutoNum type="arabicPeriod"/>
            </a:pPr>
            <a:r>
              <a:rPr lang="en-US" dirty="0" smtClean="0"/>
              <a:t>Get peak element from an unsorted array, 162</a:t>
            </a:r>
          </a:p>
          <a:p>
            <a:pPr marL="342900" indent="-342900">
              <a:buAutoNum type="arabicPeriod"/>
            </a:pPr>
            <a:r>
              <a:rPr lang="en-US" dirty="0" smtClean="0"/>
              <a:t>Find minimum in rotated array. 153,154</a:t>
            </a:r>
          </a:p>
          <a:p>
            <a:pPr marL="342900" indent="-342900">
              <a:buAutoNum type="arabicPeriod"/>
            </a:pPr>
            <a:r>
              <a:rPr lang="mr-IN" dirty="0" smtClean="0"/>
              <a:t>…</a:t>
            </a:r>
            <a:r>
              <a:rPr lang="en-US" dirty="0" smtClean="0"/>
              <a:t>.</a:t>
            </a:r>
          </a:p>
          <a:p>
            <a:endParaRPr lang="en-US" dirty="0"/>
          </a:p>
        </p:txBody>
      </p:sp>
    </p:spTree>
    <p:extLst>
      <p:ext uri="{BB962C8B-B14F-4D97-AF65-F5344CB8AC3E}">
        <p14:creationId xmlns:p14="http://schemas.microsoft.com/office/powerpoint/2010/main" val="101900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258082"/>
            <a:ext cx="5438899" cy="498763"/>
          </a:xfrm>
        </p:spPr>
        <p:txBody>
          <a:bodyPr>
            <a:noAutofit/>
          </a:bodyPr>
          <a:lstStyle/>
          <a:p>
            <a:r>
              <a:rPr lang="en-US" sz="2400" b="1" dirty="0" smtClean="0"/>
              <a:t>Sample </a:t>
            </a:r>
            <a:r>
              <a:rPr lang="en-US" sz="2400" b="1" dirty="0" smtClean="0"/>
              <a:t>questions on 1D binary search</a:t>
            </a:r>
            <a:endParaRPr lang="en-US" sz="2400" b="1" dirty="0"/>
          </a:p>
        </p:txBody>
      </p:sp>
      <p:sp>
        <p:nvSpPr>
          <p:cNvPr id="4" name="TextBox 3"/>
          <p:cNvSpPr txBox="1"/>
          <p:nvPr/>
        </p:nvSpPr>
        <p:spPr>
          <a:xfrm>
            <a:off x="268184" y="665017"/>
            <a:ext cx="5403018" cy="1477328"/>
          </a:xfrm>
          <a:prstGeom prst="rect">
            <a:avLst/>
          </a:prstGeom>
          <a:noFill/>
        </p:spPr>
        <p:txBody>
          <a:bodyPr wrap="none" rtlCol="0">
            <a:spAutoFit/>
          </a:bodyPr>
          <a:lstStyle/>
          <a:p>
            <a:r>
              <a:rPr lang="en-US" dirty="0"/>
              <a:t>Find a peak element</a:t>
            </a:r>
          </a:p>
          <a:p>
            <a:r>
              <a:rPr lang="en-US" dirty="0"/>
              <a:t>Given an input array </a:t>
            </a:r>
            <a:r>
              <a:rPr lang="en-US" dirty="0" err="1"/>
              <a:t>nums</a:t>
            </a:r>
            <a:r>
              <a:rPr lang="en-US" dirty="0"/>
              <a:t>, where </a:t>
            </a:r>
            <a:r>
              <a:rPr lang="en-US" dirty="0" err="1"/>
              <a:t>nums</a:t>
            </a:r>
            <a:r>
              <a:rPr lang="en-US" dirty="0"/>
              <a:t>[</a:t>
            </a:r>
            <a:r>
              <a:rPr lang="en-US" dirty="0" err="1"/>
              <a:t>i</a:t>
            </a:r>
            <a:r>
              <a:rPr lang="en-US" dirty="0"/>
              <a:t>] ≠ </a:t>
            </a:r>
            <a:r>
              <a:rPr lang="en-US" dirty="0" err="1"/>
              <a:t>nums</a:t>
            </a:r>
            <a:r>
              <a:rPr lang="en-US" dirty="0"/>
              <a:t>[i+1], </a:t>
            </a:r>
            <a:endParaRPr lang="en-US" dirty="0" smtClean="0"/>
          </a:p>
          <a:p>
            <a:r>
              <a:rPr lang="en-US" dirty="0" smtClean="0"/>
              <a:t>find </a:t>
            </a:r>
            <a:r>
              <a:rPr lang="en-US" dirty="0"/>
              <a:t>a peak element and return its index.</a:t>
            </a:r>
          </a:p>
          <a:p>
            <a:r>
              <a:rPr lang="en-US" dirty="0"/>
              <a:t>Example 1</a:t>
            </a:r>
            <a:r>
              <a:rPr lang="en-US" dirty="0" smtClean="0"/>
              <a:t>:  Input</a:t>
            </a:r>
            <a:r>
              <a:rPr lang="en-US" dirty="0"/>
              <a:t>: </a:t>
            </a:r>
            <a:r>
              <a:rPr lang="en-US" dirty="0" err="1"/>
              <a:t>nums</a:t>
            </a:r>
            <a:r>
              <a:rPr lang="en-US" dirty="0"/>
              <a:t> = [1,2,3,1</a:t>
            </a:r>
            <a:r>
              <a:rPr lang="en-US" dirty="0" smtClean="0"/>
              <a:t>]                </a:t>
            </a:r>
          </a:p>
          <a:p>
            <a:r>
              <a:rPr lang="en-US" dirty="0" smtClean="0"/>
              <a:t>Output</a:t>
            </a:r>
            <a:r>
              <a:rPr lang="en-US" dirty="0"/>
              <a:t>: </a:t>
            </a:r>
            <a:r>
              <a:rPr lang="en-US" dirty="0" smtClean="0"/>
              <a:t>2</a:t>
            </a:r>
            <a:endParaRPr lang="en-US" dirty="0"/>
          </a:p>
        </p:txBody>
      </p:sp>
      <p:pic>
        <p:nvPicPr>
          <p:cNvPr id="6" name="Picture 5"/>
          <p:cNvPicPr>
            <a:picLocks noChangeAspect="1"/>
          </p:cNvPicPr>
          <p:nvPr/>
        </p:nvPicPr>
        <p:blipFill>
          <a:blip r:embed="rId2"/>
          <a:stretch>
            <a:fillRect/>
          </a:stretch>
        </p:blipFill>
        <p:spPr>
          <a:xfrm>
            <a:off x="514599" y="2016609"/>
            <a:ext cx="5950667" cy="1729038"/>
          </a:xfrm>
          <a:prstGeom prst="rect">
            <a:avLst/>
          </a:prstGeom>
        </p:spPr>
      </p:pic>
      <p:pic>
        <p:nvPicPr>
          <p:cNvPr id="7" name="Picture 6"/>
          <p:cNvPicPr>
            <a:picLocks noChangeAspect="1"/>
          </p:cNvPicPr>
          <p:nvPr/>
        </p:nvPicPr>
        <p:blipFill>
          <a:blip r:embed="rId3"/>
          <a:stretch>
            <a:fillRect/>
          </a:stretch>
        </p:blipFill>
        <p:spPr>
          <a:xfrm>
            <a:off x="514599" y="4073417"/>
            <a:ext cx="5192484" cy="2381937"/>
          </a:xfrm>
          <a:prstGeom prst="rect">
            <a:avLst/>
          </a:prstGeom>
        </p:spPr>
      </p:pic>
      <p:sp>
        <p:nvSpPr>
          <p:cNvPr id="8" name="TextBox 7"/>
          <p:cNvSpPr txBox="1"/>
          <p:nvPr/>
        </p:nvSpPr>
        <p:spPr>
          <a:xfrm>
            <a:off x="6346370" y="801171"/>
            <a:ext cx="5759462" cy="2585323"/>
          </a:xfrm>
          <a:prstGeom prst="rect">
            <a:avLst/>
          </a:prstGeom>
          <a:noFill/>
        </p:spPr>
        <p:txBody>
          <a:bodyPr wrap="none" rtlCol="0">
            <a:spAutoFit/>
          </a:bodyPr>
          <a:lstStyle/>
          <a:p>
            <a:r>
              <a:rPr lang="en-US" dirty="0"/>
              <a:t>Find </a:t>
            </a:r>
            <a:r>
              <a:rPr lang="en-US" dirty="0" smtClean="0"/>
              <a:t>minimum in an rotated array which contain duplicates.</a:t>
            </a:r>
          </a:p>
          <a:p>
            <a:r>
              <a:rPr lang="en-US" dirty="0" err="1" smtClean="0"/>
              <a:t>e.g</a:t>
            </a:r>
            <a:r>
              <a:rPr lang="en-US" dirty="0"/>
              <a:t>: </a:t>
            </a:r>
            <a:r>
              <a:rPr lang="en-US" dirty="0" smtClean="0"/>
              <a:t>Input</a:t>
            </a:r>
            <a:r>
              <a:rPr lang="en-US" dirty="0"/>
              <a:t>: [2,2,2,0,1</a:t>
            </a:r>
            <a:r>
              <a:rPr lang="en-US" dirty="0" smtClean="0"/>
              <a:t>]</a:t>
            </a:r>
          </a:p>
          <a:p>
            <a:r>
              <a:rPr lang="en-US" dirty="0" smtClean="0"/>
              <a:t>Output</a:t>
            </a:r>
            <a:r>
              <a:rPr lang="en-US" dirty="0"/>
              <a:t>: </a:t>
            </a:r>
            <a:r>
              <a:rPr lang="en-US" dirty="0" smtClean="0"/>
              <a:t>0</a:t>
            </a:r>
          </a:p>
          <a:p>
            <a:r>
              <a:rPr lang="en-US" dirty="0"/>
              <a:t>if </a:t>
            </a:r>
            <a:r>
              <a:rPr lang="en-US" dirty="0" err="1"/>
              <a:t>nums</a:t>
            </a:r>
            <a:r>
              <a:rPr lang="en-US" dirty="0"/>
              <a:t>[mid] &lt; </a:t>
            </a:r>
            <a:r>
              <a:rPr lang="en-US" dirty="0" err="1"/>
              <a:t>nums</a:t>
            </a:r>
            <a:r>
              <a:rPr lang="en-US" dirty="0"/>
              <a:t>[end],  </a:t>
            </a:r>
            <a:endParaRPr lang="en-US" dirty="0" smtClean="0"/>
          </a:p>
          <a:p>
            <a:r>
              <a:rPr lang="en-US" dirty="0" smtClean="0"/>
              <a:t>for </a:t>
            </a:r>
            <a:r>
              <a:rPr lang="en-US" dirty="0"/>
              <a:t>example: [7,6,1,2,3,4,5] 2&lt;5  </a:t>
            </a:r>
            <a:r>
              <a:rPr lang="en-US" dirty="0" smtClean="0"/>
              <a:t>  search </a:t>
            </a:r>
            <a:r>
              <a:rPr lang="en-US" dirty="0"/>
              <a:t>on left </a:t>
            </a:r>
            <a:endParaRPr lang="en-US" dirty="0" smtClean="0"/>
          </a:p>
          <a:p>
            <a:r>
              <a:rPr lang="en-US" dirty="0" smtClean="0"/>
              <a:t>if </a:t>
            </a:r>
            <a:r>
              <a:rPr lang="en-US" dirty="0" err="1"/>
              <a:t>nums</a:t>
            </a:r>
            <a:r>
              <a:rPr lang="en-US" dirty="0"/>
              <a:t>[mid] &gt; </a:t>
            </a:r>
            <a:r>
              <a:rPr lang="en-US" dirty="0" err="1"/>
              <a:t>nums</a:t>
            </a:r>
            <a:r>
              <a:rPr lang="en-US" dirty="0"/>
              <a:t>[end],  </a:t>
            </a:r>
            <a:endParaRPr lang="en-US" dirty="0" smtClean="0"/>
          </a:p>
          <a:p>
            <a:r>
              <a:rPr lang="en-US" dirty="0" smtClean="0"/>
              <a:t>for </a:t>
            </a:r>
            <a:r>
              <a:rPr lang="en-US" dirty="0"/>
              <a:t>example: [3,4,5,7,6,1,2] 7&lt;2 </a:t>
            </a:r>
            <a:r>
              <a:rPr lang="en-US" dirty="0" smtClean="0"/>
              <a:t>   search </a:t>
            </a:r>
            <a:r>
              <a:rPr lang="en-US" dirty="0"/>
              <a:t>on </a:t>
            </a:r>
            <a:r>
              <a:rPr lang="en-US" dirty="0" smtClean="0"/>
              <a:t>right</a:t>
            </a:r>
          </a:p>
          <a:p>
            <a:r>
              <a:rPr lang="en-US" dirty="0"/>
              <a:t>the special case is when </a:t>
            </a:r>
            <a:r>
              <a:rPr lang="en-US" dirty="0" err="1"/>
              <a:t>nums</a:t>
            </a:r>
            <a:r>
              <a:rPr lang="en-US" dirty="0"/>
              <a:t>[mid] = </a:t>
            </a:r>
            <a:r>
              <a:rPr lang="en-US" dirty="0" err="1"/>
              <a:t>nums</a:t>
            </a:r>
            <a:r>
              <a:rPr lang="en-US" dirty="0"/>
              <a:t>[end] </a:t>
            </a:r>
            <a:endParaRPr lang="en-US" dirty="0" smtClean="0"/>
          </a:p>
          <a:p>
            <a:r>
              <a:rPr lang="en-US" dirty="0" smtClean="0"/>
              <a:t>we </a:t>
            </a:r>
            <a:r>
              <a:rPr lang="en-US" dirty="0"/>
              <a:t>can't make sure go left or right, we make end -- </a:t>
            </a:r>
          </a:p>
        </p:txBody>
      </p:sp>
      <p:pic>
        <p:nvPicPr>
          <p:cNvPr id="9" name="Picture 8"/>
          <p:cNvPicPr>
            <a:picLocks noChangeAspect="1"/>
          </p:cNvPicPr>
          <p:nvPr/>
        </p:nvPicPr>
        <p:blipFill>
          <a:blip r:embed="rId4"/>
          <a:stretch>
            <a:fillRect/>
          </a:stretch>
        </p:blipFill>
        <p:spPr>
          <a:xfrm>
            <a:off x="6389197" y="3551447"/>
            <a:ext cx="5716635" cy="2907928"/>
          </a:xfrm>
          <a:prstGeom prst="rect">
            <a:avLst/>
          </a:prstGeom>
        </p:spPr>
      </p:pic>
    </p:spTree>
    <p:extLst>
      <p:ext uri="{BB962C8B-B14F-4D97-AF65-F5344CB8AC3E}">
        <p14:creationId xmlns:p14="http://schemas.microsoft.com/office/powerpoint/2010/main" val="141756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258082"/>
            <a:ext cx="5438899" cy="498763"/>
          </a:xfrm>
        </p:spPr>
        <p:txBody>
          <a:bodyPr>
            <a:noAutofit/>
          </a:bodyPr>
          <a:lstStyle/>
          <a:p>
            <a:r>
              <a:rPr lang="en-US" sz="2400" b="1" dirty="0"/>
              <a:t>Sample questions on 1D binary search</a:t>
            </a:r>
            <a:endParaRPr lang="en-US" sz="2400" b="1" dirty="0"/>
          </a:p>
        </p:txBody>
      </p:sp>
      <p:sp>
        <p:nvSpPr>
          <p:cNvPr id="3" name="Content Placeholder 2"/>
          <p:cNvSpPr>
            <a:spLocks noGrp="1"/>
          </p:cNvSpPr>
          <p:nvPr>
            <p:ph idx="1"/>
          </p:nvPr>
        </p:nvSpPr>
        <p:spPr>
          <a:xfrm>
            <a:off x="186981" y="756845"/>
            <a:ext cx="10515600" cy="4351338"/>
          </a:xfrm>
        </p:spPr>
        <p:txBody>
          <a:bodyPr>
            <a:normAutofit/>
          </a:bodyPr>
          <a:lstStyle/>
          <a:p>
            <a:r>
              <a:rPr lang="en-US" sz="2000" dirty="0" smtClean="0"/>
              <a:t>Search in rotated sorted array</a:t>
            </a:r>
            <a:endParaRPr lang="en-US" sz="2000" dirty="0"/>
          </a:p>
        </p:txBody>
      </p:sp>
      <p:sp>
        <p:nvSpPr>
          <p:cNvPr id="4" name="Rectangle 3"/>
          <p:cNvSpPr/>
          <p:nvPr/>
        </p:nvSpPr>
        <p:spPr>
          <a:xfrm>
            <a:off x="186981" y="1106360"/>
            <a:ext cx="7208324" cy="5355312"/>
          </a:xfrm>
          <a:prstGeom prst="rect">
            <a:avLst/>
          </a:prstGeom>
        </p:spPr>
        <p:txBody>
          <a:bodyPr wrap="square">
            <a:spAutoFit/>
          </a:bodyPr>
          <a:lstStyle/>
          <a:p>
            <a:r>
              <a:rPr lang="en-US" dirty="0"/>
              <a:t>Suppose an array sorted in ascending order is rotated at some </a:t>
            </a:r>
            <a:r>
              <a:rPr lang="en-US" dirty="0" smtClean="0"/>
              <a:t>pivot,</a:t>
            </a:r>
          </a:p>
          <a:p>
            <a:r>
              <a:rPr lang="en-US" dirty="0" smtClean="0"/>
              <a:t> this array contain duplicates. You </a:t>
            </a:r>
            <a:r>
              <a:rPr lang="en-US" dirty="0"/>
              <a:t>are given a target value to search. </a:t>
            </a:r>
            <a:endParaRPr lang="en-US" dirty="0" smtClean="0"/>
          </a:p>
          <a:p>
            <a:r>
              <a:rPr lang="en-US" dirty="0" smtClean="0"/>
              <a:t>If </a:t>
            </a:r>
            <a:r>
              <a:rPr lang="en-US" dirty="0"/>
              <a:t>found in the array return true, otherwise return false</a:t>
            </a:r>
            <a:r>
              <a:rPr lang="en-US" dirty="0" smtClean="0"/>
              <a:t>.</a:t>
            </a:r>
          </a:p>
          <a:p>
            <a:r>
              <a:rPr lang="en-US" dirty="0" smtClean="0"/>
              <a:t>Example: Input</a:t>
            </a:r>
            <a:r>
              <a:rPr lang="en-US" dirty="0"/>
              <a:t>: </a:t>
            </a:r>
            <a:r>
              <a:rPr lang="en-US" dirty="0" err="1"/>
              <a:t>nums</a:t>
            </a:r>
            <a:r>
              <a:rPr lang="en-US" dirty="0"/>
              <a:t> = [2,5,6,0,0,1,2], </a:t>
            </a:r>
            <a:r>
              <a:rPr lang="en-US" dirty="0" smtClean="0"/>
              <a:t>  target </a:t>
            </a:r>
            <a:r>
              <a:rPr lang="en-US" dirty="0"/>
              <a:t>= </a:t>
            </a:r>
            <a:r>
              <a:rPr lang="en-US" dirty="0" smtClean="0"/>
              <a:t>0</a:t>
            </a:r>
          </a:p>
          <a:p>
            <a:r>
              <a:rPr lang="en-US" dirty="0" smtClean="0"/>
              <a:t>Output</a:t>
            </a:r>
            <a:r>
              <a:rPr lang="en-US" dirty="0"/>
              <a:t>: </a:t>
            </a:r>
            <a:r>
              <a:rPr lang="en-US" dirty="0" smtClean="0"/>
              <a:t>true</a:t>
            </a:r>
            <a:endParaRPr lang="en-US" dirty="0"/>
          </a:p>
          <a:p>
            <a:endParaRPr lang="en-US" dirty="0"/>
          </a:p>
          <a:p>
            <a:r>
              <a:rPr lang="en-US" dirty="0" smtClean="0"/>
              <a:t>there </a:t>
            </a:r>
            <a:r>
              <a:rPr lang="en-US" dirty="0"/>
              <a:t>is two type: [4,5,6,7,0,1,2], </a:t>
            </a:r>
            <a:endParaRPr lang="en-US" dirty="0" smtClean="0"/>
          </a:p>
          <a:p>
            <a:r>
              <a:rPr lang="en-US" dirty="0" smtClean="0"/>
              <a:t>another </a:t>
            </a:r>
            <a:r>
              <a:rPr lang="en-US" dirty="0"/>
              <a:t>is: [5,1,2,3,4</a:t>
            </a:r>
            <a:r>
              <a:rPr lang="en-US" dirty="0" smtClean="0"/>
              <a:t>],</a:t>
            </a:r>
          </a:p>
          <a:p>
            <a:r>
              <a:rPr lang="en-US" dirty="0" smtClean="0"/>
              <a:t>for </a:t>
            </a:r>
            <a:r>
              <a:rPr lang="en-US" dirty="0"/>
              <a:t>type 1:  </a:t>
            </a:r>
            <a:endParaRPr lang="en-US" dirty="0" smtClean="0"/>
          </a:p>
          <a:p>
            <a:r>
              <a:rPr lang="en-US" dirty="0" smtClean="0"/>
              <a:t>since </a:t>
            </a:r>
            <a:r>
              <a:rPr lang="en-US" dirty="0"/>
              <a:t>A[s] </a:t>
            </a:r>
            <a:r>
              <a:rPr lang="en-US" dirty="0" smtClean="0"/>
              <a:t>&lt;= </a:t>
            </a:r>
            <a:r>
              <a:rPr lang="en-US" dirty="0"/>
              <a:t>A[mid], if A[s] &lt;= target &lt; A[mid] search on left, </a:t>
            </a:r>
            <a:endParaRPr lang="en-US" dirty="0" smtClean="0"/>
          </a:p>
          <a:p>
            <a:r>
              <a:rPr lang="en-US" dirty="0" smtClean="0"/>
              <a:t>otherwise </a:t>
            </a:r>
            <a:r>
              <a:rPr lang="en-US" dirty="0"/>
              <a:t>search on right  </a:t>
            </a:r>
            <a:endParaRPr lang="en-US" dirty="0" smtClean="0"/>
          </a:p>
          <a:p>
            <a:r>
              <a:rPr lang="en-US" dirty="0" smtClean="0"/>
              <a:t>for </a:t>
            </a:r>
            <a:r>
              <a:rPr lang="en-US" dirty="0"/>
              <a:t>type 2: </a:t>
            </a:r>
            <a:endParaRPr lang="en-US" dirty="0" smtClean="0"/>
          </a:p>
          <a:p>
            <a:r>
              <a:rPr lang="en-US" dirty="0" smtClean="0"/>
              <a:t> </a:t>
            </a:r>
            <a:r>
              <a:rPr lang="en-US" dirty="0"/>
              <a:t>since A[s] &gt; A[mid], if A[mid] &lt; target =&lt; A[e] search on right, </a:t>
            </a:r>
            <a:endParaRPr lang="en-US" dirty="0" smtClean="0"/>
          </a:p>
          <a:p>
            <a:r>
              <a:rPr lang="en-US" dirty="0" smtClean="0"/>
              <a:t>otherwise </a:t>
            </a:r>
            <a:r>
              <a:rPr lang="en-US" dirty="0"/>
              <a:t>search on right </a:t>
            </a:r>
            <a:endParaRPr lang="en-US" dirty="0" smtClean="0"/>
          </a:p>
          <a:p>
            <a:endParaRPr lang="en-US" dirty="0" smtClean="0"/>
          </a:p>
          <a:p>
            <a:r>
              <a:rPr lang="en-US" dirty="0" smtClean="0"/>
              <a:t>But since the array contain duplicates, it can be </a:t>
            </a:r>
            <a:r>
              <a:rPr lang="en-US" dirty="0"/>
              <a:t>[1,1,3,1,1,1,1</a:t>
            </a:r>
            <a:r>
              <a:rPr lang="en-US" dirty="0" smtClean="0"/>
              <a:t>]</a:t>
            </a:r>
          </a:p>
          <a:p>
            <a:r>
              <a:rPr lang="en-US" dirty="0"/>
              <a:t>For this case</a:t>
            </a:r>
            <a:r>
              <a:rPr lang="en-US" dirty="0" smtClean="0"/>
              <a:t>: A[s] == A[mid] </a:t>
            </a:r>
            <a:r>
              <a:rPr lang="en-US" dirty="0"/>
              <a:t>&amp;&amp; A</a:t>
            </a:r>
            <a:r>
              <a:rPr lang="en-US" dirty="0" smtClean="0"/>
              <a:t>[e</a:t>
            </a:r>
            <a:r>
              <a:rPr lang="en-US" dirty="0"/>
              <a:t>] == A</a:t>
            </a:r>
            <a:r>
              <a:rPr lang="en-US" dirty="0" smtClean="0"/>
              <a:t>[mid</a:t>
            </a:r>
            <a:r>
              <a:rPr lang="en-US" dirty="0"/>
              <a:t>]</a:t>
            </a:r>
          </a:p>
          <a:p>
            <a:r>
              <a:rPr lang="en-US" dirty="0" smtClean="0"/>
              <a:t>we </a:t>
            </a:r>
            <a:r>
              <a:rPr lang="en-US" dirty="0"/>
              <a:t>need to get rid of 1s on left and right before proceed</a:t>
            </a:r>
            <a:r>
              <a:rPr lang="en-US" dirty="0" smtClean="0"/>
              <a:t>.</a:t>
            </a:r>
          </a:p>
          <a:p>
            <a:r>
              <a:rPr lang="en-US" dirty="0" smtClean="0"/>
              <a:t>So left ++  right--</a:t>
            </a:r>
            <a:endParaRPr lang="en-US" dirty="0"/>
          </a:p>
        </p:txBody>
      </p:sp>
      <p:pic>
        <p:nvPicPr>
          <p:cNvPr id="5" name="Picture 4"/>
          <p:cNvPicPr>
            <a:picLocks noChangeAspect="1"/>
          </p:cNvPicPr>
          <p:nvPr/>
        </p:nvPicPr>
        <p:blipFill>
          <a:blip r:embed="rId2"/>
          <a:stretch>
            <a:fillRect/>
          </a:stretch>
        </p:blipFill>
        <p:spPr>
          <a:xfrm>
            <a:off x="6729676" y="620391"/>
            <a:ext cx="5373717" cy="5756658"/>
          </a:xfrm>
          <a:prstGeom prst="rect">
            <a:avLst/>
          </a:prstGeom>
        </p:spPr>
      </p:pic>
    </p:spTree>
    <p:extLst>
      <p:ext uri="{BB962C8B-B14F-4D97-AF65-F5344CB8AC3E}">
        <p14:creationId xmlns:p14="http://schemas.microsoft.com/office/powerpoint/2010/main" val="170543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258082"/>
            <a:ext cx="5438899" cy="498763"/>
          </a:xfrm>
        </p:spPr>
        <p:txBody>
          <a:bodyPr>
            <a:noAutofit/>
          </a:bodyPr>
          <a:lstStyle/>
          <a:p>
            <a:r>
              <a:rPr lang="en-US" sz="2400" b="1" dirty="0" smtClean="0"/>
              <a:t>Sample </a:t>
            </a:r>
            <a:r>
              <a:rPr lang="en-US" sz="2400" b="1" dirty="0"/>
              <a:t>questions on 1D binary search</a:t>
            </a:r>
            <a:endParaRPr lang="en-US" sz="2400" b="1" dirty="0"/>
          </a:p>
        </p:txBody>
      </p:sp>
      <p:sp>
        <p:nvSpPr>
          <p:cNvPr id="3" name="Content Placeholder 2"/>
          <p:cNvSpPr>
            <a:spLocks noGrp="1"/>
          </p:cNvSpPr>
          <p:nvPr>
            <p:ph idx="1"/>
          </p:nvPr>
        </p:nvSpPr>
        <p:spPr>
          <a:xfrm>
            <a:off x="268184" y="756845"/>
            <a:ext cx="10515600" cy="4351338"/>
          </a:xfrm>
        </p:spPr>
        <p:txBody>
          <a:bodyPr/>
          <a:lstStyle/>
          <a:p>
            <a:r>
              <a:rPr lang="en-US" altLang="zh-CN" sz="2000" dirty="0" smtClean="0"/>
              <a:t>Longest</a:t>
            </a:r>
            <a:r>
              <a:rPr lang="zh-CN" altLang="en-US" sz="2000" dirty="0" smtClean="0"/>
              <a:t> </a:t>
            </a:r>
            <a:r>
              <a:rPr lang="en-US" altLang="zh-CN" sz="2000" dirty="0" smtClean="0"/>
              <a:t>increasing sequence</a:t>
            </a:r>
          </a:p>
          <a:p>
            <a:endParaRPr lang="en-US" dirty="0"/>
          </a:p>
        </p:txBody>
      </p:sp>
      <p:sp>
        <p:nvSpPr>
          <p:cNvPr id="4" name="Rectangle 3"/>
          <p:cNvSpPr/>
          <p:nvPr/>
        </p:nvSpPr>
        <p:spPr>
          <a:xfrm>
            <a:off x="268184" y="1084519"/>
            <a:ext cx="11595266" cy="646331"/>
          </a:xfrm>
          <a:prstGeom prst="rect">
            <a:avLst/>
          </a:prstGeom>
        </p:spPr>
        <p:txBody>
          <a:bodyPr wrap="square">
            <a:spAutoFit/>
          </a:bodyPr>
          <a:lstStyle/>
          <a:p>
            <a:r>
              <a:rPr lang="en-US" dirty="0"/>
              <a:t>Given an unsorted array of integers, find the length of longest increasing subsequence</a:t>
            </a:r>
            <a:r>
              <a:rPr lang="en-US" dirty="0" smtClean="0"/>
              <a:t>.</a:t>
            </a:r>
          </a:p>
          <a:p>
            <a:r>
              <a:rPr lang="en-US" dirty="0" smtClean="0"/>
              <a:t>For example: Given </a:t>
            </a:r>
            <a:r>
              <a:rPr lang="en-US" dirty="0"/>
              <a:t>[10, 9, 2, 5, 3, 7, 101, 18],The longest increasing subsequence is [2, 3, 7, 101], therefore the length is 4. </a:t>
            </a:r>
          </a:p>
        </p:txBody>
      </p:sp>
      <p:sp>
        <p:nvSpPr>
          <p:cNvPr id="5" name="Rectangle 4"/>
          <p:cNvSpPr/>
          <p:nvPr/>
        </p:nvSpPr>
        <p:spPr>
          <a:xfrm>
            <a:off x="268184" y="1730850"/>
            <a:ext cx="11091553" cy="1754326"/>
          </a:xfrm>
          <a:prstGeom prst="rect">
            <a:avLst/>
          </a:prstGeom>
        </p:spPr>
        <p:txBody>
          <a:bodyPr wrap="square">
            <a:spAutoFit/>
          </a:bodyPr>
          <a:lstStyle/>
          <a:p>
            <a:r>
              <a:rPr lang="en-US" dirty="0"/>
              <a:t>for each number, we check the tops from </a:t>
            </a:r>
            <a:r>
              <a:rPr lang="en-US" dirty="0" err="1"/>
              <a:t>exsited</a:t>
            </a:r>
            <a:r>
              <a:rPr lang="en-US" dirty="0"/>
              <a:t> stacks,  try to find the one with number </a:t>
            </a:r>
            <a:r>
              <a:rPr lang="en-US" dirty="0" err="1"/>
              <a:t>mimimum</a:t>
            </a:r>
            <a:r>
              <a:rPr lang="en-US" dirty="0"/>
              <a:t> larger than it</a:t>
            </a:r>
            <a:r>
              <a:rPr lang="en-US" dirty="0" smtClean="0"/>
              <a:t>. (</a:t>
            </a:r>
            <a:r>
              <a:rPr lang="en-US" dirty="0"/>
              <a:t>use binary search),  </a:t>
            </a:r>
            <a:r>
              <a:rPr lang="en-US" dirty="0" smtClean="0"/>
              <a:t>once </a:t>
            </a:r>
            <a:r>
              <a:rPr lang="en-US" dirty="0"/>
              <a:t>we found such top, we append the number to that stack,  otherwise we open a new stack.  </a:t>
            </a:r>
            <a:r>
              <a:rPr lang="en-US" dirty="0" smtClean="0"/>
              <a:t> </a:t>
            </a:r>
          </a:p>
          <a:p>
            <a:r>
              <a:rPr lang="en-US" dirty="0" smtClean="0"/>
              <a:t>  st1    </a:t>
            </a:r>
            <a:r>
              <a:rPr lang="en-US" dirty="0"/>
              <a:t>st2          st3     </a:t>
            </a:r>
            <a:r>
              <a:rPr lang="en-US" dirty="0" smtClean="0"/>
              <a:t>st4</a:t>
            </a:r>
          </a:p>
          <a:p>
            <a:r>
              <a:rPr lang="en-US" dirty="0" smtClean="0"/>
              <a:t> </a:t>
            </a:r>
            <a:r>
              <a:rPr lang="en-US" dirty="0"/>
              <a:t>10      5            7       101 </a:t>
            </a:r>
            <a:endParaRPr lang="en-US" dirty="0" smtClean="0"/>
          </a:p>
          <a:p>
            <a:r>
              <a:rPr lang="en-US" dirty="0"/>
              <a:t> </a:t>
            </a:r>
            <a:r>
              <a:rPr lang="en-US" dirty="0" smtClean="0"/>
              <a:t> 9       </a:t>
            </a:r>
            <a:r>
              <a:rPr lang="en-US" dirty="0"/>
              <a:t>3                    </a:t>
            </a:r>
            <a:r>
              <a:rPr lang="en-US" dirty="0" smtClean="0"/>
              <a:t> 18 </a:t>
            </a:r>
          </a:p>
          <a:p>
            <a:r>
              <a:rPr lang="en-US" dirty="0"/>
              <a:t> </a:t>
            </a:r>
            <a:r>
              <a:rPr lang="en-US" dirty="0" smtClean="0"/>
              <a:t> 2                                                number </a:t>
            </a:r>
            <a:r>
              <a:rPr lang="en-US" dirty="0"/>
              <a:t>of stacks is the longest sequence length.</a:t>
            </a:r>
          </a:p>
        </p:txBody>
      </p:sp>
      <p:pic>
        <p:nvPicPr>
          <p:cNvPr id="6" name="Picture 5"/>
          <p:cNvPicPr>
            <a:picLocks noChangeAspect="1"/>
          </p:cNvPicPr>
          <p:nvPr/>
        </p:nvPicPr>
        <p:blipFill>
          <a:blip r:embed="rId2"/>
          <a:stretch>
            <a:fillRect/>
          </a:stretch>
        </p:blipFill>
        <p:spPr>
          <a:xfrm>
            <a:off x="268184" y="3626134"/>
            <a:ext cx="5126182" cy="2864060"/>
          </a:xfrm>
          <a:prstGeom prst="rect">
            <a:avLst/>
          </a:prstGeom>
        </p:spPr>
      </p:pic>
      <p:pic>
        <p:nvPicPr>
          <p:cNvPr id="7" name="Picture 6"/>
          <p:cNvPicPr>
            <a:picLocks noChangeAspect="1"/>
          </p:cNvPicPr>
          <p:nvPr/>
        </p:nvPicPr>
        <p:blipFill>
          <a:blip r:embed="rId3"/>
          <a:stretch>
            <a:fillRect/>
          </a:stretch>
        </p:blipFill>
        <p:spPr>
          <a:xfrm>
            <a:off x="6020790" y="3578964"/>
            <a:ext cx="4762994" cy="2911230"/>
          </a:xfrm>
          <a:prstGeom prst="rect">
            <a:avLst/>
          </a:prstGeom>
        </p:spPr>
      </p:pic>
    </p:spTree>
    <p:extLst>
      <p:ext uri="{BB962C8B-B14F-4D97-AF65-F5344CB8AC3E}">
        <p14:creationId xmlns:p14="http://schemas.microsoft.com/office/powerpoint/2010/main" val="1831905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 y="0"/>
            <a:ext cx="5438899" cy="498763"/>
          </a:xfrm>
        </p:spPr>
        <p:txBody>
          <a:bodyPr>
            <a:noAutofit/>
          </a:bodyPr>
          <a:lstStyle/>
          <a:p>
            <a:r>
              <a:rPr lang="en-US" sz="2400" b="1" dirty="0"/>
              <a:t>Sample questions on 1D binary search</a:t>
            </a:r>
            <a:endParaRPr lang="en-US" sz="2400" b="1" dirty="0"/>
          </a:p>
        </p:txBody>
      </p:sp>
      <p:sp>
        <p:nvSpPr>
          <p:cNvPr id="3" name="Content Placeholder 2"/>
          <p:cNvSpPr>
            <a:spLocks noGrp="1"/>
          </p:cNvSpPr>
          <p:nvPr>
            <p:ph idx="1"/>
          </p:nvPr>
        </p:nvSpPr>
        <p:spPr>
          <a:xfrm>
            <a:off x="0" y="498763"/>
            <a:ext cx="10515600" cy="4351338"/>
          </a:xfrm>
        </p:spPr>
        <p:txBody>
          <a:bodyPr>
            <a:normAutofit/>
          </a:bodyPr>
          <a:lstStyle/>
          <a:p>
            <a:r>
              <a:rPr lang="en-US" sz="2000" dirty="0" smtClean="0"/>
              <a:t>Sliding window median</a:t>
            </a:r>
            <a:endParaRPr lang="en-US" sz="2000" dirty="0"/>
          </a:p>
        </p:txBody>
      </p:sp>
      <p:sp>
        <p:nvSpPr>
          <p:cNvPr id="6" name="Rectangle 5"/>
          <p:cNvSpPr/>
          <p:nvPr/>
        </p:nvSpPr>
        <p:spPr>
          <a:xfrm>
            <a:off x="83127" y="845678"/>
            <a:ext cx="6938214" cy="5909310"/>
          </a:xfrm>
          <a:prstGeom prst="rect">
            <a:avLst/>
          </a:prstGeom>
        </p:spPr>
        <p:txBody>
          <a:bodyPr wrap="square">
            <a:spAutoFit/>
          </a:bodyPr>
          <a:lstStyle/>
          <a:p>
            <a:r>
              <a:rPr lang="en-US" sz="1400" dirty="0"/>
              <a:t>For example</a:t>
            </a:r>
            <a:r>
              <a:rPr lang="en-US" sz="1400" dirty="0" smtClean="0"/>
              <a:t>, Given </a:t>
            </a:r>
            <a:r>
              <a:rPr lang="en-US" sz="1400" dirty="0" err="1"/>
              <a:t>nums</a:t>
            </a:r>
            <a:r>
              <a:rPr lang="en-US" sz="1400" dirty="0"/>
              <a:t> = [1,3,-1,-3,5,3,6,7], and k = 3</a:t>
            </a:r>
            <a:r>
              <a:rPr lang="en-US" sz="1400" dirty="0" smtClean="0"/>
              <a:t>.</a:t>
            </a:r>
          </a:p>
          <a:p>
            <a:r>
              <a:rPr lang="en-US" sz="1400" dirty="0" smtClean="0"/>
              <a:t>Window </a:t>
            </a:r>
            <a:r>
              <a:rPr lang="en-US" sz="1400" dirty="0"/>
              <a:t>position                </a:t>
            </a:r>
            <a:r>
              <a:rPr lang="en-US" sz="1400" dirty="0" smtClean="0"/>
              <a:t>Median</a:t>
            </a:r>
          </a:p>
          <a:p>
            <a:r>
              <a:rPr lang="en-US" sz="1400" dirty="0" smtClean="0"/>
              <a:t>---------------                             -----</a:t>
            </a:r>
          </a:p>
          <a:p>
            <a:r>
              <a:rPr lang="en-US" sz="1400" dirty="0" smtClean="0"/>
              <a:t>[</a:t>
            </a:r>
            <a:r>
              <a:rPr lang="en-US" sz="1400" dirty="0"/>
              <a:t>1  3  -1] -3  5  3  6  7       1 </a:t>
            </a:r>
            <a:endParaRPr lang="en-US" sz="1400" dirty="0" smtClean="0"/>
          </a:p>
          <a:p>
            <a:r>
              <a:rPr lang="en-US" sz="1400" dirty="0" smtClean="0"/>
              <a:t>1  [3  </a:t>
            </a:r>
            <a:r>
              <a:rPr lang="en-US" sz="1400" dirty="0"/>
              <a:t>-</a:t>
            </a:r>
            <a:r>
              <a:rPr lang="en-US" sz="1400" dirty="0" smtClean="0"/>
              <a:t>1 </a:t>
            </a:r>
            <a:r>
              <a:rPr lang="en-US" sz="1400" dirty="0"/>
              <a:t>-</a:t>
            </a:r>
            <a:r>
              <a:rPr lang="en-US" sz="1400" dirty="0" smtClean="0"/>
              <a:t>3]  </a:t>
            </a:r>
            <a:r>
              <a:rPr lang="en-US" sz="1400" dirty="0"/>
              <a:t>5  3  6  7      </a:t>
            </a:r>
            <a:r>
              <a:rPr lang="en-US" sz="1400" dirty="0" smtClean="0"/>
              <a:t>- </a:t>
            </a:r>
            <a:r>
              <a:rPr lang="en-US" sz="1400" dirty="0"/>
              <a:t>1 </a:t>
            </a:r>
          </a:p>
          <a:p>
            <a:r>
              <a:rPr lang="en-US" sz="1400" dirty="0" smtClean="0"/>
              <a:t>1  </a:t>
            </a:r>
            <a:r>
              <a:rPr lang="en-US" sz="1400" dirty="0"/>
              <a:t>3  </a:t>
            </a:r>
            <a:r>
              <a:rPr lang="en-US" sz="1400" dirty="0" smtClean="0"/>
              <a:t>[-1 </a:t>
            </a:r>
            <a:r>
              <a:rPr lang="en-US" sz="1400" dirty="0"/>
              <a:t>-3  </a:t>
            </a:r>
            <a:r>
              <a:rPr lang="en-US" sz="1400" dirty="0" smtClean="0"/>
              <a:t>5] </a:t>
            </a:r>
            <a:r>
              <a:rPr lang="en-US" sz="1400" dirty="0"/>
              <a:t>3  6  7       </a:t>
            </a:r>
            <a:r>
              <a:rPr lang="en-US" sz="1400" dirty="0" smtClean="0"/>
              <a:t> -1 </a:t>
            </a:r>
            <a:endParaRPr lang="en-US" sz="1400" dirty="0"/>
          </a:p>
          <a:p>
            <a:r>
              <a:rPr lang="en-US" sz="1400" dirty="0" smtClean="0"/>
              <a:t>1  </a:t>
            </a:r>
            <a:r>
              <a:rPr lang="en-US" sz="1400" dirty="0"/>
              <a:t>3  -</a:t>
            </a:r>
            <a:r>
              <a:rPr lang="en-US" sz="1400" dirty="0" smtClean="0"/>
              <a:t>1 [-</a:t>
            </a:r>
            <a:r>
              <a:rPr lang="en-US" sz="1400" dirty="0"/>
              <a:t>3  5  </a:t>
            </a:r>
            <a:r>
              <a:rPr lang="en-US" sz="1400" dirty="0" smtClean="0"/>
              <a:t>3]  </a:t>
            </a:r>
            <a:r>
              <a:rPr lang="en-US" sz="1400" dirty="0"/>
              <a:t>6  7       </a:t>
            </a:r>
            <a:r>
              <a:rPr lang="en-US" sz="1400" dirty="0" smtClean="0"/>
              <a:t>3 </a:t>
            </a:r>
            <a:endParaRPr lang="en-US" sz="1400" dirty="0"/>
          </a:p>
          <a:p>
            <a:r>
              <a:rPr lang="en-US" sz="1400" dirty="0" smtClean="0"/>
              <a:t>1  </a:t>
            </a:r>
            <a:r>
              <a:rPr lang="en-US" sz="1400" dirty="0"/>
              <a:t>3  -</a:t>
            </a:r>
            <a:r>
              <a:rPr lang="en-US" sz="1400" dirty="0" smtClean="0"/>
              <a:t>1 </a:t>
            </a:r>
            <a:r>
              <a:rPr lang="en-US" sz="1400" dirty="0"/>
              <a:t>-3  </a:t>
            </a:r>
            <a:r>
              <a:rPr lang="en-US" sz="1400" dirty="0" smtClean="0"/>
              <a:t>[5  </a:t>
            </a:r>
            <a:r>
              <a:rPr lang="en-US" sz="1400" dirty="0"/>
              <a:t>3  </a:t>
            </a:r>
            <a:r>
              <a:rPr lang="en-US" sz="1400" dirty="0" smtClean="0"/>
              <a:t>6]  </a:t>
            </a:r>
            <a:r>
              <a:rPr lang="en-US" sz="1400" dirty="0"/>
              <a:t>7       </a:t>
            </a:r>
            <a:r>
              <a:rPr lang="en-US" sz="1400" dirty="0" smtClean="0"/>
              <a:t>5 </a:t>
            </a:r>
            <a:endParaRPr lang="en-US" sz="1400" dirty="0"/>
          </a:p>
          <a:p>
            <a:r>
              <a:rPr lang="en-US" sz="1400" dirty="0" smtClean="0"/>
              <a:t>1  </a:t>
            </a:r>
            <a:r>
              <a:rPr lang="en-US" sz="1400" dirty="0"/>
              <a:t>3  -</a:t>
            </a:r>
            <a:r>
              <a:rPr lang="en-US" sz="1400" dirty="0" smtClean="0"/>
              <a:t>1 </a:t>
            </a:r>
            <a:r>
              <a:rPr lang="en-US" sz="1400" dirty="0"/>
              <a:t>-3  5  </a:t>
            </a:r>
            <a:r>
              <a:rPr lang="en-US" sz="1400" dirty="0" smtClean="0"/>
              <a:t>[3  </a:t>
            </a:r>
            <a:r>
              <a:rPr lang="en-US" sz="1400" dirty="0"/>
              <a:t>6  </a:t>
            </a:r>
            <a:r>
              <a:rPr lang="en-US" sz="1400" dirty="0" smtClean="0"/>
              <a:t>7]       6 </a:t>
            </a:r>
          </a:p>
          <a:p>
            <a:r>
              <a:rPr lang="en-US" sz="1400" dirty="0" smtClean="0"/>
              <a:t>Therefore</a:t>
            </a:r>
            <a:r>
              <a:rPr lang="en-US" sz="1400" dirty="0"/>
              <a:t>, return the median sliding window as [1,-1,-1,3,5,6</a:t>
            </a:r>
            <a:r>
              <a:rPr lang="en-US" sz="1400" dirty="0" smtClean="0"/>
              <a:t>].</a:t>
            </a:r>
          </a:p>
          <a:p>
            <a:endParaRPr lang="en-US" sz="1400" dirty="0"/>
          </a:p>
          <a:p>
            <a:r>
              <a:rPr lang="en-US" sz="1400" dirty="0"/>
              <a:t>we need to maintain a k size window, </a:t>
            </a:r>
            <a:endParaRPr lang="en-US" sz="1400" dirty="0" smtClean="0"/>
          </a:p>
          <a:p>
            <a:r>
              <a:rPr lang="en-US" sz="1400" dirty="0" smtClean="0"/>
              <a:t>1.  sort </a:t>
            </a:r>
            <a:r>
              <a:rPr lang="en-US" sz="1400" dirty="0"/>
              <a:t>the array in the window first,  </a:t>
            </a:r>
            <a:r>
              <a:rPr lang="en-US" sz="1400" dirty="0" smtClean="0"/>
              <a:t>we </a:t>
            </a:r>
            <a:r>
              <a:rPr lang="en-US" sz="1400" dirty="0"/>
              <a:t>want to make sure the number in the window is always sorted </a:t>
            </a:r>
            <a:endParaRPr lang="en-US" sz="1400" dirty="0" smtClean="0"/>
          </a:p>
          <a:p>
            <a:r>
              <a:rPr lang="en-US" sz="1400" dirty="0" smtClean="0"/>
              <a:t>for </a:t>
            </a:r>
            <a:r>
              <a:rPr lang="en-US" sz="1400" dirty="0"/>
              <a:t>each new incoming </a:t>
            </a:r>
            <a:r>
              <a:rPr lang="en-US" sz="1400" dirty="0" smtClean="0"/>
              <a:t>number</a:t>
            </a:r>
            <a:r>
              <a:rPr lang="en-US" sz="1400" dirty="0"/>
              <a:t>.</a:t>
            </a:r>
            <a:endParaRPr lang="en-US" sz="1400" dirty="0" smtClean="0"/>
          </a:p>
          <a:p>
            <a:r>
              <a:rPr lang="en-US" sz="1400" dirty="0" smtClean="0"/>
              <a:t>2. we </a:t>
            </a:r>
            <a:r>
              <a:rPr lang="en-US" sz="1400" dirty="0"/>
              <a:t>push it to the last </a:t>
            </a:r>
            <a:r>
              <a:rPr lang="en-US" sz="1400" dirty="0" err="1"/>
              <a:t>postion</a:t>
            </a:r>
            <a:r>
              <a:rPr lang="en-US" sz="1400" dirty="0"/>
              <a:t> first,  then we need to find the insertion point for the new number in the window. insert the number in the right position</a:t>
            </a:r>
            <a:r>
              <a:rPr lang="en-US" sz="1400" dirty="0" smtClean="0"/>
              <a:t>.</a:t>
            </a:r>
          </a:p>
          <a:p>
            <a:r>
              <a:rPr lang="en-US" sz="1400" dirty="0" smtClean="0"/>
              <a:t> </a:t>
            </a:r>
            <a:r>
              <a:rPr lang="en-US" sz="1400" dirty="0"/>
              <a:t>the median is always = window[k/2] + window[(k-1) /2]; </a:t>
            </a:r>
            <a:endParaRPr lang="en-US" sz="1400" dirty="0" smtClean="0"/>
          </a:p>
          <a:p>
            <a:r>
              <a:rPr lang="en-US" sz="1400" dirty="0" smtClean="0"/>
              <a:t>3. Then </a:t>
            </a:r>
            <a:r>
              <a:rPr lang="en-US" sz="1400" dirty="0"/>
              <a:t>at last, since </a:t>
            </a:r>
            <a:r>
              <a:rPr lang="en-US" sz="1400" dirty="0" err="1"/>
              <a:t>nums</a:t>
            </a:r>
            <a:r>
              <a:rPr lang="en-US" sz="1400" dirty="0"/>
              <a:t>[</a:t>
            </a:r>
            <a:r>
              <a:rPr lang="en-US" sz="1400" dirty="0" err="1"/>
              <a:t>i</a:t>
            </a:r>
            <a:r>
              <a:rPr lang="en-US" sz="1400" dirty="0"/>
              <a:t>-k] is the number we want to delete in the array </a:t>
            </a:r>
            <a:endParaRPr lang="en-US" sz="1400" dirty="0" smtClean="0"/>
          </a:p>
          <a:p>
            <a:r>
              <a:rPr lang="en-US" sz="1400" dirty="0" smtClean="0"/>
              <a:t>We </a:t>
            </a:r>
            <a:r>
              <a:rPr lang="en-US" sz="1400" dirty="0"/>
              <a:t>found the </a:t>
            </a:r>
            <a:r>
              <a:rPr lang="en-US" sz="1400" dirty="0" err="1"/>
              <a:t>postion</a:t>
            </a:r>
            <a:r>
              <a:rPr lang="en-US" sz="1400" dirty="0"/>
              <a:t> of the delete element and delete it.  </a:t>
            </a:r>
            <a:endParaRPr lang="en-US" sz="1400" dirty="0" smtClean="0"/>
          </a:p>
          <a:p>
            <a:endParaRPr lang="en-US" sz="1400" dirty="0"/>
          </a:p>
          <a:p>
            <a:r>
              <a:rPr lang="en-US" sz="1400" dirty="0" err="1" smtClean="0"/>
              <a:t>e.g</a:t>
            </a:r>
            <a:r>
              <a:rPr lang="en-US" sz="1400" dirty="0"/>
              <a:t>: [1,3, -1,4, 5, 2, 3]  k=5 =&gt;window [-1, 1, 3, 4, 5] </a:t>
            </a:r>
            <a:endParaRPr lang="en-US" sz="1400" dirty="0" smtClean="0"/>
          </a:p>
          <a:p>
            <a:r>
              <a:rPr lang="en-US" sz="1400" dirty="0" smtClean="0"/>
              <a:t>new </a:t>
            </a:r>
            <a:r>
              <a:rPr lang="en-US" sz="1400" dirty="0"/>
              <a:t>number = 2, </a:t>
            </a:r>
            <a:r>
              <a:rPr lang="en-US" sz="1400" dirty="0" err="1"/>
              <a:t>i</a:t>
            </a:r>
            <a:r>
              <a:rPr lang="en-US" sz="1400" dirty="0"/>
              <a:t>=5:     </a:t>
            </a:r>
            <a:endParaRPr lang="en-US" sz="1400" dirty="0" smtClean="0"/>
          </a:p>
          <a:p>
            <a:r>
              <a:rPr lang="en-US" sz="1400" dirty="0" smtClean="0"/>
              <a:t>use </a:t>
            </a:r>
            <a:r>
              <a:rPr lang="en-US" sz="1400" dirty="0"/>
              <a:t>binary search to find the first number larger than </a:t>
            </a:r>
            <a:r>
              <a:rPr lang="en-US" sz="1400" dirty="0" smtClean="0"/>
              <a:t>2</a:t>
            </a:r>
            <a:r>
              <a:rPr lang="en-US" sz="1400" dirty="0"/>
              <a:t> </a:t>
            </a:r>
            <a:r>
              <a:rPr lang="en-US" sz="1400" dirty="0" smtClean="0"/>
              <a:t>=&gt;  </a:t>
            </a:r>
            <a:r>
              <a:rPr lang="en-US" sz="1400" dirty="0" err="1"/>
              <a:t>ind</a:t>
            </a:r>
            <a:r>
              <a:rPr lang="en-US" sz="1400" dirty="0"/>
              <a:t> = 2, </a:t>
            </a:r>
            <a:endParaRPr lang="en-US" sz="1400" dirty="0" smtClean="0"/>
          </a:p>
          <a:p>
            <a:r>
              <a:rPr lang="en-US" sz="1400" dirty="0" smtClean="0"/>
              <a:t>we </a:t>
            </a:r>
            <a:r>
              <a:rPr lang="en-US" sz="1400" dirty="0"/>
              <a:t>insert 2 into window: [-1, 1, 2, 3, 4, 5]    </a:t>
            </a:r>
            <a:endParaRPr lang="en-US" sz="1400" dirty="0" smtClean="0"/>
          </a:p>
          <a:p>
            <a:r>
              <a:rPr lang="en-US" sz="1400" dirty="0" smtClean="0"/>
              <a:t>the </a:t>
            </a:r>
            <a:r>
              <a:rPr lang="en-US" sz="1400" dirty="0"/>
              <a:t>number to be deleted is </a:t>
            </a:r>
            <a:r>
              <a:rPr lang="en-US" sz="1400" dirty="0" err="1"/>
              <a:t>nums</a:t>
            </a:r>
            <a:r>
              <a:rPr lang="en-US" sz="1400" dirty="0"/>
              <a:t>[5-5] = 1,   </a:t>
            </a:r>
            <a:r>
              <a:rPr lang="en-US" sz="1400" dirty="0" smtClean="0"/>
              <a:t>we </a:t>
            </a:r>
            <a:r>
              <a:rPr lang="en-US" sz="1400" dirty="0"/>
              <a:t>find the position of 1 and delete it in window</a:t>
            </a:r>
          </a:p>
        </p:txBody>
      </p:sp>
      <p:pic>
        <p:nvPicPr>
          <p:cNvPr id="7" name="Picture 6"/>
          <p:cNvPicPr>
            <a:picLocks noChangeAspect="1"/>
          </p:cNvPicPr>
          <p:nvPr/>
        </p:nvPicPr>
        <p:blipFill>
          <a:blip r:embed="rId2"/>
          <a:stretch>
            <a:fillRect/>
          </a:stretch>
        </p:blipFill>
        <p:spPr>
          <a:xfrm>
            <a:off x="7021341" y="498763"/>
            <a:ext cx="5169741" cy="6142950"/>
          </a:xfrm>
          <a:prstGeom prst="rect">
            <a:avLst/>
          </a:prstGeom>
        </p:spPr>
      </p:pic>
    </p:spTree>
    <p:extLst>
      <p:ext uri="{BB962C8B-B14F-4D97-AF65-F5344CB8AC3E}">
        <p14:creationId xmlns:p14="http://schemas.microsoft.com/office/powerpoint/2010/main" val="681702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258082"/>
            <a:ext cx="5438899" cy="498763"/>
          </a:xfrm>
        </p:spPr>
        <p:txBody>
          <a:bodyPr>
            <a:noAutofit/>
          </a:bodyPr>
          <a:lstStyle/>
          <a:p>
            <a:r>
              <a:rPr lang="en-US" sz="2400" b="1" dirty="0"/>
              <a:t>Template for </a:t>
            </a:r>
            <a:r>
              <a:rPr lang="en-US" sz="2400" b="1" dirty="0" smtClean="0"/>
              <a:t>2D </a:t>
            </a:r>
            <a:r>
              <a:rPr lang="en-US" sz="2400" b="1" dirty="0"/>
              <a:t>binary </a:t>
            </a:r>
            <a:r>
              <a:rPr lang="en-US" sz="2400" b="1" dirty="0" smtClean="0"/>
              <a:t>search</a:t>
            </a:r>
            <a:endParaRPr lang="en-US" sz="2400" b="1" dirty="0"/>
          </a:p>
        </p:txBody>
      </p:sp>
      <p:pic>
        <p:nvPicPr>
          <p:cNvPr id="4" name="Picture 3"/>
          <p:cNvPicPr>
            <a:picLocks noChangeAspect="1"/>
          </p:cNvPicPr>
          <p:nvPr/>
        </p:nvPicPr>
        <p:blipFill>
          <a:blip r:embed="rId2"/>
          <a:stretch>
            <a:fillRect/>
          </a:stretch>
        </p:blipFill>
        <p:spPr>
          <a:xfrm>
            <a:off x="724394" y="2882528"/>
            <a:ext cx="6979805" cy="3695191"/>
          </a:xfrm>
          <a:prstGeom prst="rect">
            <a:avLst/>
          </a:prstGeom>
        </p:spPr>
      </p:pic>
      <p:sp>
        <p:nvSpPr>
          <p:cNvPr id="5" name="Rectangle 4"/>
          <p:cNvSpPr/>
          <p:nvPr/>
        </p:nvSpPr>
        <p:spPr>
          <a:xfrm>
            <a:off x="724394" y="744325"/>
            <a:ext cx="10438411" cy="2031325"/>
          </a:xfrm>
          <a:prstGeom prst="rect">
            <a:avLst/>
          </a:prstGeom>
        </p:spPr>
        <p:txBody>
          <a:bodyPr wrap="square">
            <a:spAutoFit/>
          </a:bodyPr>
          <a:lstStyle/>
          <a:p>
            <a:r>
              <a:rPr lang="en-US" dirty="0" smtClean="0"/>
              <a:t>To search for the </a:t>
            </a:r>
            <a:r>
              <a:rPr lang="en-US" dirty="0" err="1" smtClean="0"/>
              <a:t>Kth</a:t>
            </a:r>
            <a:r>
              <a:rPr lang="en-US" dirty="0" smtClean="0"/>
              <a:t> element in a 2D matrix using binary search, first the matrix has to have following pattern.</a:t>
            </a:r>
            <a:endParaRPr lang="en-US" dirty="0"/>
          </a:p>
          <a:p>
            <a:r>
              <a:rPr lang="en-US" dirty="0" smtClean="0"/>
              <a:t>matrix </a:t>
            </a:r>
            <a:r>
              <a:rPr lang="en-US" dirty="0"/>
              <a:t>= [ </a:t>
            </a:r>
            <a:endParaRPr lang="en-US" dirty="0" smtClean="0"/>
          </a:p>
          <a:p>
            <a:r>
              <a:rPr lang="en-US" dirty="0" smtClean="0"/>
              <a:t>                Small       large      small</a:t>
            </a:r>
          </a:p>
          <a:p>
            <a:r>
              <a:rPr lang="en-US" dirty="0" smtClean="0"/>
              <a:t>                    [ </a:t>
            </a:r>
            <a:r>
              <a:rPr lang="en-US" dirty="0"/>
              <a:t>1,  5,  9], </a:t>
            </a:r>
            <a:endParaRPr lang="en-US" dirty="0" smtClean="0"/>
          </a:p>
          <a:p>
            <a:r>
              <a:rPr lang="en-US" dirty="0" smtClean="0"/>
              <a:t>                  [</a:t>
            </a:r>
            <a:r>
              <a:rPr lang="en-US" dirty="0"/>
              <a:t>10, 11, 13],   </a:t>
            </a:r>
            <a:endParaRPr lang="en-US" dirty="0" smtClean="0"/>
          </a:p>
          <a:p>
            <a:r>
              <a:rPr lang="en-US" dirty="0" smtClean="0"/>
              <a:t>                  [</a:t>
            </a:r>
            <a:r>
              <a:rPr lang="en-US" dirty="0"/>
              <a:t>12, 13, 15</a:t>
            </a:r>
            <a:r>
              <a:rPr lang="en-US" dirty="0" smtClean="0"/>
              <a:t>]           large</a:t>
            </a:r>
            <a:endParaRPr lang="en-US" dirty="0"/>
          </a:p>
          <a:p>
            <a:r>
              <a:rPr lang="en-US" dirty="0" smtClean="0"/>
              <a:t>]</a:t>
            </a:r>
            <a:endParaRPr lang="en-US" dirty="0"/>
          </a:p>
        </p:txBody>
      </p:sp>
      <p:cxnSp>
        <p:nvCxnSpPr>
          <p:cNvPr id="7" name="Straight Arrow Connector 6"/>
          <p:cNvCxnSpPr/>
          <p:nvPr/>
        </p:nvCxnSpPr>
        <p:spPr>
          <a:xfrm flipH="1">
            <a:off x="2173185" y="1508166"/>
            <a:ext cx="285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467595" y="1607519"/>
            <a:ext cx="23751" cy="534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669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84" y="258082"/>
            <a:ext cx="5438899" cy="498763"/>
          </a:xfrm>
        </p:spPr>
        <p:txBody>
          <a:bodyPr>
            <a:noAutofit/>
          </a:bodyPr>
          <a:lstStyle/>
          <a:p>
            <a:r>
              <a:rPr lang="en-US" sz="2400" b="1" dirty="0"/>
              <a:t>Sample questions on </a:t>
            </a:r>
            <a:r>
              <a:rPr lang="en-US" sz="2400" b="1" dirty="0" smtClean="0"/>
              <a:t>2D </a:t>
            </a:r>
            <a:r>
              <a:rPr lang="en-US" sz="2400" b="1" dirty="0"/>
              <a:t>binary search</a:t>
            </a:r>
            <a:endParaRPr lang="en-US" sz="2400" b="1" dirty="0"/>
          </a:p>
        </p:txBody>
      </p:sp>
      <p:sp>
        <p:nvSpPr>
          <p:cNvPr id="3" name="Content Placeholder 2"/>
          <p:cNvSpPr>
            <a:spLocks noGrp="1"/>
          </p:cNvSpPr>
          <p:nvPr>
            <p:ph idx="1"/>
          </p:nvPr>
        </p:nvSpPr>
        <p:spPr>
          <a:xfrm>
            <a:off x="186981" y="756845"/>
            <a:ext cx="10515600" cy="4351338"/>
          </a:xfrm>
        </p:spPr>
        <p:txBody>
          <a:bodyPr>
            <a:normAutofit/>
          </a:bodyPr>
          <a:lstStyle/>
          <a:p>
            <a:r>
              <a:rPr lang="en-US" sz="2000" dirty="0" smtClean="0"/>
              <a:t>Search </a:t>
            </a:r>
            <a:r>
              <a:rPr lang="en-US" sz="2000" dirty="0" err="1" smtClean="0"/>
              <a:t>Kth</a:t>
            </a:r>
            <a:r>
              <a:rPr lang="en-US" sz="2000" dirty="0"/>
              <a:t> </a:t>
            </a:r>
            <a:r>
              <a:rPr lang="en-US" sz="2000" dirty="0" smtClean="0"/>
              <a:t>smallest number in a multiplication table</a:t>
            </a:r>
            <a:endParaRPr lang="en-US" sz="2000" dirty="0"/>
          </a:p>
        </p:txBody>
      </p:sp>
      <p:sp>
        <p:nvSpPr>
          <p:cNvPr id="4" name="Rectangle 3"/>
          <p:cNvSpPr/>
          <p:nvPr/>
        </p:nvSpPr>
        <p:spPr>
          <a:xfrm>
            <a:off x="186981" y="1106360"/>
            <a:ext cx="7208324" cy="3416320"/>
          </a:xfrm>
          <a:prstGeom prst="rect">
            <a:avLst/>
          </a:prstGeom>
        </p:spPr>
        <p:txBody>
          <a:bodyPr wrap="square">
            <a:spAutoFit/>
          </a:bodyPr>
          <a:lstStyle/>
          <a:p>
            <a:r>
              <a:rPr lang="en-US" dirty="0" smtClean="0"/>
              <a:t>Example  m </a:t>
            </a:r>
            <a:r>
              <a:rPr lang="en-US" dirty="0"/>
              <a:t>= 3, n = 3, k = </a:t>
            </a:r>
            <a:r>
              <a:rPr lang="en-US" dirty="0" smtClean="0"/>
              <a:t>5</a:t>
            </a:r>
          </a:p>
          <a:p>
            <a:r>
              <a:rPr lang="en-US" dirty="0" smtClean="0"/>
              <a:t>Output</a:t>
            </a:r>
            <a:r>
              <a:rPr lang="en-US" dirty="0"/>
              <a:t>: </a:t>
            </a:r>
            <a:r>
              <a:rPr lang="en-US" dirty="0" smtClean="0"/>
              <a:t>3</a:t>
            </a:r>
          </a:p>
          <a:p>
            <a:r>
              <a:rPr lang="en-US" dirty="0" smtClean="0"/>
              <a:t>Explanation</a:t>
            </a:r>
            <a:r>
              <a:rPr lang="en-US" dirty="0"/>
              <a:t>: The Multiplication Table</a:t>
            </a:r>
            <a:r>
              <a:rPr lang="en-US" dirty="0" smtClean="0"/>
              <a:t>:</a:t>
            </a:r>
            <a:endParaRPr lang="en-US" dirty="0"/>
          </a:p>
          <a:p>
            <a:r>
              <a:rPr lang="en-US" dirty="0" smtClean="0"/>
              <a:t> 1 2 3</a:t>
            </a:r>
          </a:p>
          <a:p>
            <a:r>
              <a:rPr lang="en-US" dirty="0" smtClean="0"/>
              <a:t> 2 4 6</a:t>
            </a:r>
          </a:p>
          <a:p>
            <a:r>
              <a:rPr lang="en-US" dirty="0" smtClean="0"/>
              <a:t> 3 6 9</a:t>
            </a:r>
          </a:p>
          <a:p>
            <a:r>
              <a:rPr lang="en-US" dirty="0"/>
              <a:t>The 5-th smallest number is 3 (1, 2, 2, 3, 3</a:t>
            </a:r>
            <a:r>
              <a:rPr lang="en-US" dirty="0" smtClean="0"/>
              <a:t>).</a:t>
            </a:r>
          </a:p>
          <a:p>
            <a:endParaRPr lang="en-US" dirty="0" smtClean="0"/>
          </a:p>
          <a:p>
            <a:r>
              <a:rPr lang="en-US" dirty="0" smtClean="0"/>
              <a:t>to </a:t>
            </a:r>
            <a:r>
              <a:rPr lang="en-US" dirty="0"/>
              <a:t>get the total number that &lt;= mid in each row    </a:t>
            </a:r>
            <a:endParaRPr lang="en-US" dirty="0" smtClean="0"/>
          </a:p>
          <a:p>
            <a:r>
              <a:rPr lang="en-US" dirty="0" smtClean="0"/>
              <a:t>mid/</a:t>
            </a:r>
            <a:r>
              <a:rPr lang="en-US" dirty="0" err="1" smtClean="0"/>
              <a:t>i</a:t>
            </a:r>
            <a:r>
              <a:rPr lang="en-US" dirty="0" smtClean="0"/>
              <a:t> </a:t>
            </a:r>
            <a:r>
              <a:rPr lang="en-US" dirty="0"/>
              <a:t>is the total number that &lt;= mid, </a:t>
            </a:r>
            <a:endParaRPr lang="en-US" dirty="0" smtClean="0"/>
          </a:p>
          <a:p>
            <a:r>
              <a:rPr lang="en-US" dirty="0" smtClean="0"/>
              <a:t>but we </a:t>
            </a:r>
            <a:r>
              <a:rPr lang="en-US" dirty="0"/>
              <a:t>also need to compare with n</a:t>
            </a:r>
          </a:p>
          <a:p>
            <a:endParaRPr lang="en-US" dirty="0" smtClean="0"/>
          </a:p>
        </p:txBody>
      </p:sp>
      <p:pic>
        <p:nvPicPr>
          <p:cNvPr id="6" name="Picture 5"/>
          <p:cNvPicPr>
            <a:picLocks noChangeAspect="1"/>
          </p:cNvPicPr>
          <p:nvPr/>
        </p:nvPicPr>
        <p:blipFill>
          <a:blip r:embed="rId2"/>
          <a:stretch>
            <a:fillRect/>
          </a:stretch>
        </p:blipFill>
        <p:spPr>
          <a:xfrm>
            <a:off x="6149743" y="756845"/>
            <a:ext cx="5776125" cy="5097690"/>
          </a:xfrm>
          <a:prstGeom prst="rect">
            <a:avLst/>
          </a:prstGeom>
        </p:spPr>
      </p:pic>
    </p:spTree>
    <p:extLst>
      <p:ext uri="{BB962C8B-B14F-4D97-AF65-F5344CB8AC3E}">
        <p14:creationId xmlns:p14="http://schemas.microsoft.com/office/powerpoint/2010/main" val="936192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2541</Words>
  <Application>Microsoft Macintosh PowerPoint</Application>
  <PresentationFormat>Widescreen</PresentationFormat>
  <Paragraphs>212</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Calibri Light</vt:lpstr>
      <vt:lpstr>DengXian</vt:lpstr>
      <vt:lpstr>Mangal</vt:lpstr>
      <vt:lpstr>Arial</vt:lpstr>
      <vt:lpstr>Office Theme</vt:lpstr>
      <vt:lpstr>Binary Search</vt:lpstr>
      <vt:lpstr>PowerPoint Presentation</vt:lpstr>
      <vt:lpstr>Template for 1D binary search</vt:lpstr>
      <vt:lpstr>Sample questions on 1D binary search</vt:lpstr>
      <vt:lpstr>Sample questions on 1D binary search</vt:lpstr>
      <vt:lpstr>Sample questions on 1D binary search</vt:lpstr>
      <vt:lpstr>Sample questions on 1D binary search</vt:lpstr>
      <vt:lpstr>Template for 2D binary search</vt:lpstr>
      <vt:lpstr>Sample questions on 2D binary search</vt:lpstr>
      <vt:lpstr>Sample questions on 2D binary search</vt:lpstr>
      <vt:lpstr>Sample questions on 2D binary search</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Search</dc:title>
  <dc:creator>Fannie Yang</dc:creator>
  <cp:lastModifiedBy>Fannie Yang</cp:lastModifiedBy>
  <cp:revision>38</cp:revision>
  <dcterms:created xsi:type="dcterms:W3CDTF">2018-06-02T00:09:09Z</dcterms:created>
  <dcterms:modified xsi:type="dcterms:W3CDTF">2018-06-04T21:04:01Z</dcterms:modified>
</cp:coreProperties>
</file>